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305" r:id="rId13"/>
    <p:sldId id="301" r:id="rId14"/>
    <p:sldId id="257" r:id="rId15"/>
    <p:sldId id="266" r:id="rId16"/>
    <p:sldId id="289" r:id="rId17"/>
    <p:sldId id="267" r:id="rId18"/>
    <p:sldId id="275" r:id="rId19"/>
    <p:sldId id="274" r:id="rId20"/>
    <p:sldId id="290" r:id="rId21"/>
    <p:sldId id="279" r:id="rId22"/>
    <p:sldId id="284" r:id="rId23"/>
    <p:sldId id="285" r:id="rId24"/>
    <p:sldId id="286" r:id="rId25"/>
    <p:sldId id="291" r:id="rId26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aura Beddow" initials="LB" lastIdx="1" clrIdx="0">
    <p:extLst>
      <p:ext uri="{19B8F6BF-5375-455C-9EA6-DF929625EA0E}">
        <p15:presenceInfo xmlns:p15="http://schemas.microsoft.com/office/powerpoint/2012/main" userId="S-1-5-21-343818398-1606980848-725345543-48062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0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09-22T13:00:38.305" idx="1">
    <p:pos x="10" y="1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news.sky.com/story/guinness-world-records-turns-70-and-highlights-some-unclaimed-records-13419120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jhAKrFRcjpM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jhAKrFRcjpM" TargetMode="External"/><Relationship Id="rId4" Type="http://schemas.openxmlformats.org/officeDocument/2006/relationships/hyperlink" Target="https://news.sky.com/story/guinness-world-records-turns-70-and-highlights-some-unclaimed-records-13419120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help@picture-news.co.uk?subject=This%20week's%20news" TargetMode="External"/><Relationship Id="rId2" Type="http://schemas.openxmlformats.org/officeDocument/2006/relationships/hyperlink" Target="https://twitter.com/helppicture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JPG"/><Relationship Id="rId4" Type="http://schemas.openxmlformats.org/officeDocument/2006/relationships/hyperlink" Target="http://www.picture-news.co.uk/discus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holding a framed picture&#10;&#10;AI-generated content may be incorrect.">
            <a:extLst>
              <a:ext uri="{FF2B5EF4-FFF2-40B4-BE49-F238E27FC236}">
                <a16:creationId xmlns:a16="http://schemas.microsoft.com/office/drawing/2014/main" id="{AEE9617B-722B-CC9A-E1E5-83CA9A2782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together holding a certificate&#10;&#10;AI-generated content may be incorrect.">
            <a:extLst>
              <a:ext uri="{FF2B5EF4-FFF2-40B4-BE49-F238E27FC236}">
                <a16:creationId xmlns:a16="http://schemas.microsoft.com/office/drawing/2014/main" id="{5D6175F0-DFCC-E43D-F087-3B80F026A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page with a clock and text&#10;&#10;AI-generated content may be incorrect.">
            <a:extLst>
              <a:ext uri="{FF2B5EF4-FFF2-40B4-BE49-F238E27FC236}">
                <a16:creationId xmlns:a16="http://schemas.microsoft.com/office/drawing/2014/main" id="{4A999741-A878-AF73-A1EB-A6F1FB4A62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B36A78D-3497-2F4D-D016-70AEEEA96AA8}"/>
              </a:ext>
            </a:extLst>
          </p:cNvPr>
          <p:cNvSpPr/>
          <p:nvPr/>
        </p:nvSpPr>
        <p:spPr>
          <a:xfrm>
            <a:off x="6870290" y="5443220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88D1FE6-B6C0-05FE-3080-E7A7E01BCF83}"/>
              </a:ext>
            </a:extLst>
          </p:cNvPr>
          <p:cNvSpPr/>
          <p:nvPr/>
        </p:nvSpPr>
        <p:spPr>
          <a:xfrm>
            <a:off x="6640522" y="5706941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E86EC91-C8F5-9D80-4627-21B94259FC4B}"/>
              </a:ext>
            </a:extLst>
          </p:cNvPr>
          <p:cNvSpPr/>
          <p:nvPr/>
        </p:nvSpPr>
        <p:spPr>
          <a:xfrm>
            <a:off x="6773820" y="6024979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4BC5D9FC-C887-443E-804B-F74D5D40B1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united kingdom&#10;&#10;AI-generated content may be incorrect.">
            <a:extLst>
              <a:ext uri="{FF2B5EF4-FFF2-40B4-BE49-F238E27FC236}">
                <a16:creationId xmlns:a16="http://schemas.microsoft.com/office/drawing/2014/main" id="{7042C3A0-0AB4-FF8B-71B9-F135E904AE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with cartoon characters&#10;&#10;AI-generated content may be incorrect.">
            <a:extLst>
              <a:ext uri="{FF2B5EF4-FFF2-40B4-BE49-F238E27FC236}">
                <a16:creationId xmlns:a16="http://schemas.microsoft.com/office/drawing/2014/main" id="{AFC083F6-EA85-DA71-688B-5822B57E14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with different colored squares&#10;&#10;AI-generated content may be incorrect.">
            <a:extLst>
              <a:ext uri="{FF2B5EF4-FFF2-40B4-BE49-F238E27FC236}">
                <a16:creationId xmlns:a16="http://schemas.microsoft.com/office/drawing/2014/main" id="{4545BFBC-8C48-042A-5370-635FAC278C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imeline of records and photos&#10;&#10;AI-generated content may be incorrect.">
            <a:extLst>
              <a:ext uri="{FF2B5EF4-FFF2-40B4-BE49-F238E27FC236}">
                <a16:creationId xmlns:a16="http://schemas.microsoft.com/office/drawing/2014/main" id="{26F04218-A39E-4ED1-AD1F-134ECA8F55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4DA9BC-9715-BDA9-F690-724F66B4E7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26F02DF-39B6-5D03-0795-2823E79F4B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97"/>
            <a:ext cx="2921815" cy="20620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E1D45BD-C146-8212-86E9-7304665356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1774" y="0"/>
            <a:ext cx="2540039" cy="206210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F20F59B-03E2-E608-682E-B413067F533B}"/>
              </a:ext>
            </a:extLst>
          </p:cNvPr>
          <p:cNvSpPr txBox="1"/>
          <p:nvPr/>
        </p:nvSpPr>
        <p:spPr>
          <a:xfrm>
            <a:off x="264509" y="2238006"/>
            <a:ext cx="10222551" cy="209288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600" dirty="0">
                <a:latin typeface="Twinkl Cursive Unlooped" panose="02000000000000000000" pitchFamily="2" charset="0"/>
              </a:rPr>
              <a:t>KS2, we hope you enjoy taking part in different Language Challenges during your MFL lesson this week. </a:t>
            </a:r>
          </a:p>
          <a:p>
            <a:pPr algn="ctr"/>
            <a:r>
              <a:rPr lang="en-GB" sz="2600" dirty="0">
                <a:latin typeface="Twinkl Cursive Unlooped" panose="02000000000000000000" pitchFamily="2" charset="0"/>
              </a:rPr>
              <a:t>We will display them all for Friday.</a:t>
            </a:r>
          </a:p>
          <a:p>
            <a:pPr algn="ctr"/>
            <a:r>
              <a:rPr lang="en-GB" sz="2600" dirty="0">
                <a:latin typeface="Twinkl Cursive Unlooped" panose="02000000000000000000" pitchFamily="2" charset="0"/>
              </a:rPr>
              <a:t>Will we show our value of Belonging and work as a team to complete all the challenges?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B2B87BA-8D4B-F609-5165-7A55AA8342FA}"/>
              </a:ext>
            </a:extLst>
          </p:cNvPr>
          <p:cNvSpPr txBox="1"/>
          <p:nvPr/>
        </p:nvSpPr>
        <p:spPr>
          <a:xfrm>
            <a:off x="3007142" y="0"/>
            <a:ext cx="5059306" cy="206210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0070C0"/>
                </a:solidFill>
                <a:latin typeface="Twinkl Cursive Unlooped" panose="02000000000000000000" pitchFamily="2" charset="0"/>
              </a:rPr>
              <a:t>The Guinness Book of World Records has been translated into over 40 different languages!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C2EE35-61B7-26E6-17AB-BFA0CDDEAA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048128">
            <a:off x="297023" y="4689218"/>
            <a:ext cx="4653580" cy="211439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2C47ECB-28E2-BC66-971E-7B4FE9F4452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13106"/>
          <a:stretch>
            <a:fillRect/>
          </a:stretch>
        </p:blipFill>
        <p:spPr>
          <a:xfrm rot="639384">
            <a:off x="5605010" y="4726111"/>
            <a:ext cx="4922875" cy="205417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57E96C0-CD12-7C56-0B29-ACB9E553BE62}"/>
              </a:ext>
            </a:extLst>
          </p:cNvPr>
          <p:cNvSpPr txBox="1"/>
          <p:nvPr/>
        </p:nvSpPr>
        <p:spPr>
          <a:xfrm>
            <a:off x="738045" y="6986911"/>
            <a:ext cx="95974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Sassoon Penpals Primary" panose="02000606040000020003" pitchFamily="2" charset="0"/>
              </a:rPr>
              <a:t>Can you find out which country holds the record for being home to the most living languages?</a:t>
            </a:r>
          </a:p>
        </p:txBody>
      </p:sp>
    </p:spTree>
    <p:extLst>
      <p:ext uri="{BB962C8B-B14F-4D97-AF65-F5344CB8AC3E}">
        <p14:creationId xmlns:p14="http://schemas.microsoft.com/office/powerpoint/2010/main" val="5312008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856" y="1692771"/>
            <a:ext cx="10472244" cy="5811513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8212502" y="-21482"/>
            <a:ext cx="2479311" cy="1714254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Twinkl Cursive Unlooped" panose="02000000000000000000" pitchFamily="2" charset="0"/>
              </a:rPr>
              <a:t>For inspiration ... 2024’s October poster by Esha from Willows</a:t>
            </a:r>
            <a:r>
              <a:rPr lang="en-GB" sz="2000" dirty="0">
                <a:solidFill>
                  <a:schemeClr val="tx1"/>
                </a:solidFill>
                <a:latin typeface="Twinkl Cursive Unlooped" panose="02000000000000000000" pitchFamily="2" charset="0"/>
              </a:rPr>
              <a:t>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007142" y="0"/>
            <a:ext cx="5059306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0070C0"/>
                </a:solidFill>
                <a:latin typeface="Twinkl Cursive Unlooped" panose="02000000000000000000" pitchFamily="2" charset="0"/>
              </a:rPr>
              <a:t>Remember to enter this year’s Language of the Month Poster competition!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0713" y="-21483"/>
            <a:ext cx="293642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600" b="1" dirty="0">
                <a:solidFill>
                  <a:srgbClr val="7030A0"/>
                </a:solidFill>
                <a:latin typeface="Twinkl Cursive Unlooped" panose="02000000000000000000" pitchFamily="2" charset="0"/>
              </a:rPr>
              <a:t>Entries to your class teacher </a:t>
            </a:r>
            <a:r>
              <a:rPr lang="en-GB" sz="2600" b="1">
                <a:solidFill>
                  <a:srgbClr val="7030A0"/>
                </a:solidFill>
                <a:latin typeface="Twinkl Cursive Unlooped" panose="02000000000000000000" pitchFamily="2" charset="0"/>
              </a:rPr>
              <a:t>by Monday 29</a:t>
            </a:r>
            <a:r>
              <a:rPr lang="en-GB" sz="2600" b="1" baseline="30000">
                <a:solidFill>
                  <a:srgbClr val="7030A0"/>
                </a:solidFill>
                <a:latin typeface="Twinkl Cursive Unlooped" panose="02000000000000000000" pitchFamily="2" charset="0"/>
              </a:rPr>
              <a:t>th</a:t>
            </a:r>
            <a:r>
              <a:rPr lang="en-GB" sz="2600" b="1" dirty="0">
                <a:solidFill>
                  <a:srgbClr val="7030A0"/>
                </a:solidFill>
                <a:latin typeface="Twinkl Cursive Unlooped" panose="02000000000000000000" pitchFamily="2" charset="0"/>
              </a:rPr>
              <a:t> </a:t>
            </a:r>
            <a:r>
              <a:rPr lang="en-GB" sz="2600" b="1">
                <a:solidFill>
                  <a:srgbClr val="7030A0"/>
                </a:solidFill>
                <a:latin typeface="Twinkl Cursive Unlooped" panose="02000000000000000000" pitchFamily="2" charset="0"/>
              </a:rPr>
              <a:t>September</a:t>
            </a:r>
            <a:r>
              <a:rPr lang="en-GB" sz="2600" dirty="0">
                <a:latin typeface="Twinkl Cursive Unlooped" panose="02000000000000000000" pitchFamily="2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8786222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together holding a certificate&#10;&#10;AI-generated content may be incorrect.">
            <a:extLst>
              <a:ext uri="{FF2B5EF4-FFF2-40B4-BE49-F238E27FC236}">
                <a16:creationId xmlns:a16="http://schemas.microsoft.com/office/drawing/2014/main" id="{25D6BBE2-90DB-C1B6-BA9B-97D40B6B29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different types of objects&#10;&#10;AI-generated content may be incorrect.">
            <a:extLst>
              <a:ext uri="{FF2B5EF4-FFF2-40B4-BE49-F238E27FC236}">
                <a16:creationId xmlns:a16="http://schemas.microsoft.com/office/drawing/2014/main" id="{599E60C9-7479-297A-C228-B502ABA87C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presentation&#10;&#10;AI-generated content may be incorrect.">
            <a:extLst>
              <a:ext uri="{FF2B5EF4-FFF2-40B4-BE49-F238E27FC236}">
                <a16:creationId xmlns:a16="http://schemas.microsoft.com/office/drawing/2014/main" id="{E31E1FFB-7C99-49BF-288C-6C78EEEA87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cartoon character&#10;&#10;AI-generated content may be incorrect.">
            <a:extLst>
              <a:ext uri="{FF2B5EF4-FFF2-40B4-BE49-F238E27FC236}">
                <a16:creationId xmlns:a16="http://schemas.microsoft.com/office/drawing/2014/main" id="{7E0CDA37-9F9F-2779-441A-7C84B1D0C1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AI-generated content may be incorrect.">
            <a:extLst>
              <a:ext uri="{FF2B5EF4-FFF2-40B4-BE49-F238E27FC236}">
                <a16:creationId xmlns:a16="http://schemas.microsoft.com/office/drawing/2014/main" id="{BE8DD5C9-D313-B741-4E68-D843029766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information&#10;&#10;AI-generated content may be incorrect.">
            <a:extLst>
              <a:ext uri="{FF2B5EF4-FFF2-40B4-BE49-F238E27FC236}">
                <a16:creationId xmlns:a16="http://schemas.microsoft.com/office/drawing/2014/main" id="{BA908ADD-47D3-B21D-5B19-91D800B025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riting tool&#10;&#10;AI-generated content may be incorrect.">
            <a:extLst>
              <a:ext uri="{FF2B5EF4-FFF2-40B4-BE49-F238E27FC236}">
                <a16:creationId xmlns:a16="http://schemas.microsoft.com/office/drawing/2014/main" id="{A626C605-CF02-BCFC-8F5E-C2FE5F80FF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papers&#10;&#10;AI-generated content may be incorrect.">
            <a:extLst>
              <a:ext uri="{FF2B5EF4-FFF2-40B4-BE49-F238E27FC236}">
                <a16:creationId xmlns:a16="http://schemas.microsoft.com/office/drawing/2014/main" id="{B138D051-2D95-1AF2-7C9E-4CCA1B09B0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images of news&#10;&#10;AI-generated content may be incorrect.">
            <a:extLst>
              <a:ext uri="{FF2B5EF4-FFF2-40B4-BE49-F238E27FC236}">
                <a16:creationId xmlns:a16="http://schemas.microsoft.com/office/drawing/2014/main" id="{AF3A6D87-EA3E-1FC6-AD76-4F357FD574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EF7C03B-31A1-AEAB-EBB5-74B59EDF577F}"/>
              </a:ext>
            </a:extLst>
          </p:cNvPr>
          <p:cNvSpPr/>
          <p:nvPr/>
        </p:nvSpPr>
        <p:spPr>
          <a:xfrm>
            <a:off x="7406349" y="265909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\\</a:t>
            </a: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F589C70-756E-CBE2-4806-A5DF668D85EA}"/>
              </a:ext>
            </a:extLst>
          </p:cNvPr>
          <p:cNvSpPr/>
          <p:nvPr/>
        </p:nvSpPr>
        <p:spPr>
          <a:xfrm>
            <a:off x="7406348" y="1602879"/>
            <a:ext cx="2786163" cy="4300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9C05EEC-D3F4-DBF6-6D1B-4F020ADB22B6}"/>
              </a:ext>
            </a:extLst>
          </p:cNvPr>
          <p:cNvSpPr/>
          <p:nvPr/>
        </p:nvSpPr>
        <p:spPr>
          <a:xfrm>
            <a:off x="7406349" y="2157366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in front of a magazine&#10;&#10;AI-generated content may be incorrect.">
            <a:extLst>
              <a:ext uri="{FF2B5EF4-FFF2-40B4-BE49-F238E27FC236}">
                <a16:creationId xmlns:a16="http://schemas.microsoft.com/office/drawing/2014/main" id="{CF0874C1-A993-A3FB-5249-566582C5CA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D256ED1-B888-C82F-B223-53252D8C42AA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5E3337E8-52DC-9959-71E3-A0F7512EA0B2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738CB79-0321-0D35-8BCF-54D6D7467046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272B8840-E24A-78F7-B668-C82C4C3B577D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A07D2270-B498-17C7-86BF-610ADA5A32F0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AI-generated content may be incorrect.">
            <a:extLst>
              <a:ext uri="{FF2B5EF4-FFF2-40B4-BE49-F238E27FC236}">
                <a16:creationId xmlns:a16="http://schemas.microsoft.com/office/drawing/2014/main" id="{A827BBE7-761F-3FED-B325-32A1C2A7D9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4844FEC-D9AC-28A5-D0F5-2F975DD4B370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A4C8DB5-EEBC-48BE-03F1-467276C2AF25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FB7B5DB-0FAA-CC7B-658B-3FB9AF09ACEB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id="{1C35632E-AFF7-F77F-CC25-930B1095EE2E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CFCE144A-CEEC-B579-0989-F3E5A1048F44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1A3800E1-910C-BC74-6B33-7A8778EC4E38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A newspaper with text and pictures&#10;&#10;AI-generated content may be incorrect.">
            <a:extLst>
              <a:ext uri="{FF2B5EF4-FFF2-40B4-BE49-F238E27FC236}">
                <a16:creationId xmlns:a16="http://schemas.microsoft.com/office/drawing/2014/main" id="{CFBB3E9A-D537-3530-B2C7-2739325C7D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8000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2025-09-19 at 05 AM</Schedule_Date>
    <Delivery_Option xmlns="4aed504c-ebe7-463e-82c7-15fe6339b33a">Schedule Delivery</Delivery_Option>
    <Schedule_ID xmlns="4aed504c-ebe7-463e-82c7-15fe6339b33a">4212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04712F3-A967-4014-8260-CBC9FA6851F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schemas.microsoft.com/office/2006/documentManagement/types"/>
    <ds:schemaRef ds:uri="http://schemas.openxmlformats.org/package/2006/metadata/core-properties"/>
    <ds:schemaRef ds:uri="http://purl.org/dc/terms/"/>
    <ds:schemaRef ds:uri="http://purl.org/dc/elements/1.1/"/>
    <ds:schemaRef ds:uri="http://www.w3.org/XML/1998/namespace"/>
    <ds:schemaRef ds:uri="2bba036e-3261-42ff-ac2c-3ab430ee1e45"/>
    <ds:schemaRef ds:uri="http://schemas.microsoft.com/office/2006/metadata/properties"/>
    <ds:schemaRef ds:uri="http://schemas.microsoft.com/office/infopath/2007/PartnerControls"/>
    <ds:schemaRef ds:uri="44790e13-f532-45ba-883a-ea4e13c1e09a"/>
    <ds:schemaRef ds:uri="http://purl.org/dc/dcmitype/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1db638e6-f7fa-4199-ba19-f8fe93ec52b3}" enabled="0" method="" siteId="{1db638e6-f7fa-4199-ba19-f8fe93ec52b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</TotalTime>
  <Words>112</Words>
  <Application>Microsoft Office PowerPoint</Application>
  <PresentationFormat>Custom</PresentationFormat>
  <Paragraphs>9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Sassoon Penpals Primary</vt:lpstr>
      <vt:lpstr>Twinkl Cursive Unlooped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Laura Beddow</cp:lastModifiedBy>
  <cp:revision>22</cp:revision>
  <dcterms:created xsi:type="dcterms:W3CDTF">2022-03-08T17:50:39Z</dcterms:created>
  <dcterms:modified xsi:type="dcterms:W3CDTF">2025-09-21T18:55:48Z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