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handoutMasterIdLst>
    <p:handoutMasterId r:id="rId6"/>
  </p:handoutMasterIdLst>
  <p:sldIdLst>
    <p:sldId id="261" r:id="rId2"/>
    <p:sldId id="262" r:id="rId3"/>
    <p:sldId id="269" r:id="rId4"/>
    <p:sldId id="272" r:id="rId5"/>
  </p:sldIdLst>
  <p:sldSz cx="9144000" cy="6858000" type="screen4x3"/>
  <p:notesSz cx="6858000" cy="9144000"/>
  <p:embeddedFontLst>
    <p:embeddedFont>
      <p:font typeface="Open Sans" panose="020B0606030504020204" pitchFamily="34" charset="0"/>
      <p:regular r:id="rId7"/>
      <p:bold r:id="rId8"/>
      <p:italic r:id="rId9"/>
      <p:boldItalic r:id="rId10"/>
    </p:embeddedFont>
  </p:embeddedFontLst>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459" userDrawn="1">
          <p15:clr>
            <a:srgbClr val="A4A3A4"/>
          </p15:clr>
        </p15:guide>
        <p15:guide id="2" pos="2857" userDrawn="1">
          <p15:clr>
            <a:srgbClr val="A4A3A4"/>
          </p15:clr>
        </p15:guide>
        <p15:guide id="3" pos="5488" userDrawn="1">
          <p15:clr>
            <a:srgbClr val="A4A3A4"/>
          </p15:clr>
        </p15:guide>
        <p15:guide id="4" pos="272" userDrawn="1">
          <p15:clr>
            <a:srgbClr val="A4A3A4"/>
          </p15:clr>
        </p15:guide>
        <p15:guide id="5" orient="horz" pos="2160" userDrawn="1">
          <p15:clr>
            <a:srgbClr val="A4A3A4"/>
          </p15:clr>
        </p15:guide>
        <p15:guide id="6" orient="horz" pos="4042" userDrawn="1">
          <p15:clr>
            <a:srgbClr val="A4A3A4"/>
          </p15:clr>
        </p15:guide>
        <p15:guide id="7" userDrawn="1">
          <p15:clr>
            <a:srgbClr val="A4A3A4"/>
          </p15:clr>
        </p15:guide>
        <p15:guide id="8" pos="5760" userDrawn="1">
          <p15:clr>
            <a:srgbClr val="A4A3A4"/>
          </p15:clr>
        </p15:guide>
        <p15:guide id="9" orient="horz" userDrawn="1">
          <p15:clr>
            <a:srgbClr val="A4A3A4"/>
          </p15:clr>
        </p15:guide>
        <p15:guide id="10" orient="horz" pos="4320" userDrawn="1">
          <p15:clr>
            <a:srgbClr val="A4A3A4"/>
          </p15:clr>
        </p15:guide>
        <p15:guide id="12" orient="horz" pos="686" userDrawn="1">
          <p15:clr>
            <a:srgbClr val="A4A3A4"/>
          </p15:clr>
        </p15:guide>
        <p15:guide id="13" orient="horz" pos="867" userDrawn="1">
          <p15:clr>
            <a:srgbClr val="A4A3A4"/>
          </p15:clr>
        </p15:guide>
        <p15:guide id="14" orient="horz" pos="27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441F"/>
    <a:srgbClr val="161F36"/>
    <a:srgbClr val="19596C"/>
    <a:srgbClr val="DC9328"/>
    <a:srgbClr val="357F71"/>
    <a:srgbClr val="456F67"/>
    <a:srgbClr val="E7A23D"/>
    <a:srgbClr val="EDBA6C"/>
    <a:srgbClr val="809141"/>
    <a:srgbClr val="2C7D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2" d="100"/>
          <a:sy n="82" d="100"/>
        </p:scale>
        <p:origin x="1459" y="72"/>
      </p:cViewPr>
      <p:guideLst>
        <p:guide orient="horz" pos="459"/>
        <p:guide pos="2857"/>
        <p:guide pos="5488"/>
        <p:guide pos="272"/>
        <p:guide orient="horz" pos="2160"/>
        <p:guide orient="horz" pos="4042"/>
        <p:guide/>
        <p:guide pos="5760"/>
        <p:guide orient="horz"/>
        <p:guide orient="horz" pos="4320"/>
        <p:guide orient="horz" pos="686"/>
        <p:guide orient="horz" pos="867"/>
        <p:guide orient="horz" pos="278"/>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90" d="100"/>
          <a:sy n="90" d="100"/>
        </p:scale>
        <p:origin x="369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font" Target="fonts/font1.fntdata"/><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font" Target="fonts/font3.fntdata"/><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13E23B0-7AFB-419F-88ED-9863E094EC0D}" type="datetimeFigureOut">
              <a:rPr lang="en-GB" smtClean="0"/>
              <a:t>31/05/2025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6115618-F096-47F9-A2E0-5659E59688C3}" type="slidenum">
              <a:rPr lang="en-GB" smtClean="0"/>
              <a:t>‹#›</a:t>
            </a:fld>
            <a:endParaRPr lang="en-GB"/>
          </a:p>
        </p:txBody>
      </p:sp>
    </p:spTree>
    <p:extLst>
      <p:ext uri="{BB962C8B-B14F-4D97-AF65-F5344CB8AC3E}">
        <p14:creationId xmlns:p14="http://schemas.microsoft.com/office/powerpoint/2010/main" val="426624011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95% Opacit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22A7D4E-5275-4D99-9F69-45340CC28A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53" y="0"/>
            <a:ext cx="9147053" cy="6858000"/>
          </a:xfrm>
          <a:prstGeom prst="rect">
            <a:avLst/>
          </a:prstGeom>
        </p:spPr>
      </p:pic>
    </p:spTree>
    <p:extLst>
      <p:ext uri="{BB962C8B-B14F-4D97-AF65-F5344CB8AC3E}">
        <p14:creationId xmlns:p14="http://schemas.microsoft.com/office/powerpoint/2010/main" val="1712658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90% Opacity">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2052896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5% Opacity">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2088298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0% Opacity">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2034039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5% Opacity">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192945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5% Opacity">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40" y="0"/>
            <a:ext cx="9137920" cy="6858000"/>
          </a:xfrm>
          <a:prstGeom prst="rect">
            <a:avLst/>
          </a:prstGeom>
        </p:spPr>
      </p:pic>
    </p:spTree>
    <p:extLst>
      <p:ext uri="{BB962C8B-B14F-4D97-AF65-F5344CB8AC3E}">
        <p14:creationId xmlns:p14="http://schemas.microsoft.com/office/powerpoint/2010/main" val="2145560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0064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9">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875463" y="6356350"/>
            <a:ext cx="21336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bg1"/>
                </a:solidFill>
                <a:latin typeface="+mn-lt"/>
              </a:defRPr>
            </a:lvl1pPr>
          </a:lstStyle>
          <a:p>
            <a:pPr>
              <a:defRPr/>
            </a:pPr>
            <a:fld id="{FC5A4305-8538-4AC5-A69B-BA0518FA21B2}" type="datetimeFigureOut">
              <a:rPr lang="en-GB"/>
              <a:pPr>
                <a:defRPr/>
              </a:pPr>
              <a:t>31/05/2025</a:t>
            </a:fld>
            <a:endParaRPr lang="en-GB" dirty="0"/>
          </a:p>
        </p:txBody>
      </p:sp>
    </p:spTree>
  </p:cSld>
  <p:clrMap bg1="lt1" tx1="dk1" bg2="lt2" tx2="dk2" accent1="accent1" accent2="accent2" accent3="accent3" accent4="accent4" accent5="accent5" accent6="accent6" hlink="hlink" folHlink="folHlink"/>
  <p:sldLayoutIdLst>
    <p:sldLayoutId id="2147483718" r:id="rId1"/>
    <p:sldLayoutId id="2147483711" r:id="rId2"/>
    <p:sldLayoutId id="2147483712" r:id="rId3"/>
    <p:sldLayoutId id="2147483713" r:id="rId4"/>
    <p:sldLayoutId id="2147483716" r:id="rId5"/>
    <p:sldLayoutId id="2147483714" r:id="rId6"/>
    <p:sldLayoutId id="2147483715" r:id="rId7"/>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idx="4294967295"/>
          </p:nvPr>
        </p:nvSpPr>
        <p:spPr bwMode="auto">
          <a:xfrm>
            <a:off x="0" y="409867"/>
            <a:ext cx="9144000" cy="6207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3600" b="1" dirty="0">
                <a:solidFill>
                  <a:schemeClr val="bg2">
                    <a:lumMod val="25000"/>
                  </a:schemeClr>
                </a:solidFill>
                <a:latin typeface="Open Sans" panose="020B0606030504020204" pitchFamily="34" charset="0"/>
                <a:ea typeface="Open Sans" panose="020B0606030504020204" pitchFamily="34" charset="0"/>
                <a:cs typeface="Open Sans" panose="020B0606030504020204" pitchFamily="34" charset="0"/>
              </a:rPr>
              <a:t>The Battle of Dunkirk </a:t>
            </a:r>
          </a:p>
        </p:txBody>
      </p:sp>
      <p:sp>
        <p:nvSpPr>
          <p:cNvPr id="12" name="Title 1">
            <a:extLst>
              <a:ext uri="{FF2B5EF4-FFF2-40B4-BE49-F238E27FC236}">
                <a16:creationId xmlns:a16="http://schemas.microsoft.com/office/drawing/2014/main" id="{AEDBA09F-76A7-46CD-BCE9-000BCDB9A4EB}"/>
              </a:ext>
            </a:extLst>
          </p:cNvPr>
          <p:cNvSpPr txBox="1">
            <a:spLocks/>
          </p:cNvSpPr>
          <p:nvPr/>
        </p:nvSpPr>
        <p:spPr>
          <a:xfrm>
            <a:off x="431800" y="1170130"/>
            <a:ext cx="8280400" cy="1280287"/>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lnSpc>
                <a:spcPts val="2200"/>
              </a:lnSpc>
              <a:spcAft>
                <a:spcPts val="600"/>
              </a:spcAft>
              <a:defRPr/>
            </a:pPr>
            <a:r>
              <a:rPr lang="en-US" sz="1600" i="1" spc="20" dirty="0">
                <a:solidFill>
                  <a:schemeClr val="tx1">
                    <a:lumMod val="85000"/>
                    <a:lumOff val="15000"/>
                  </a:schemeClr>
                </a:solidFill>
                <a:latin typeface="Open Sans" pitchFamily="34" charset="0"/>
                <a:ea typeface="Open Sans" pitchFamily="34" charset="0"/>
                <a:cs typeface="Open Sans" pitchFamily="34" charset="0"/>
              </a:rPr>
              <a:t>The 26th of May to the 4th of June 1940</a:t>
            </a:r>
          </a:p>
          <a:p>
            <a:pPr algn="l" fontAlgn="auto">
              <a:lnSpc>
                <a:spcPts val="2200"/>
              </a:lnSpc>
              <a:spcAft>
                <a:spcPts val="600"/>
              </a:spcAft>
              <a:defRPr/>
            </a:pPr>
            <a:r>
              <a:rPr lang="en-US" sz="1600" spc="20" dirty="0">
                <a:solidFill>
                  <a:schemeClr val="tx1">
                    <a:lumMod val="85000"/>
                    <a:lumOff val="15000"/>
                  </a:schemeClr>
                </a:solidFill>
                <a:latin typeface="Open Sans" pitchFamily="34" charset="0"/>
                <a:ea typeface="Open Sans" pitchFamily="34" charset="0"/>
                <a:cs typeface="Open Sans" pitchFamily="34" charset="0"/>
              </a:rPr>
              <a:t>British and French troops were stationed in Dunkirk, located on the coast of France. The German Army had successfully invaded mainland France and were closing in on the Allied forces, making it imperative for them to evacuate. </a:t>
            </a:r>
          </a:p>
        </p:txBody>
      </p:sp>
      <p:pic>
        <p:nvPicPr>
          <p:cNvPr id="6" name="Picture 5" descr="A large group of people on a beach&#10;&#10;Description automatically generated">
            <a:extLst>
              <a:ext uri="{FF2B5EF4-FFF2-40B4-BE49-F238E27FC236}">
                <a16:creationId xmlns:a16="http://schemas.microsoft.com/office/drawing/2014/main" id="{8838CBF6-96AC-BE64-6B6A-2530A80CFB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5488" y="2529161"/>
            <a:ext cx="4176712" cy="2938856"/>
          </a:xfrm>
          <a:prstGeom prst="rect">
            <a:avLst/>
          </a:prstGeom>
        </p:spPr>
      </p:pic>
      <p:sp>
        <p:nvSpPr>
          <p:cNvPr id="7" name="Title 1">
            <a:extLst>
              <a:ext uri="{FF2B5EF4-FFF2-40B4-BE49-F238E27FC236}">
                <a16:creationId xmlns:a16="http://schemas.microsoft.com/office/drawing/2014/main" id="{8751ACC0-1C45-A6FA-497E-A93480DE330E}"/>
              </a:ext>
            </a:extLst>
          </p:cNvPr>
          <p:cNvSpPr txBox="1">
            <a:spLocks/>
          </p:cNvSpPr>
          <p:nvPr/>
        </p:nvSpPr>
        <p:spPr>
          <a:xfrm>
            <a:off x="431800" y="2529161"/>
            <a:ext cx="3961092" cy="2896114"/>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lnSpc>
                <a:spcPts val="2200"/>
              </a:lnSpc>
              <a:spcAft>
                <a:spcPts val="600"/>
              </a:spcAft>
              <a:defRPr/>
            </a:pPr>
            <a:r>
              <a:rPr lang="en-US" sz="1600" spc="20" dirty="0">
                <a:solidFill>
                  <a:schemeClr val="tx1">
                    <a:lumMod val="85000"/>
                    <a:lumOff val="15000"/>
                  </a:schemeClr>
                </a:solidFill>
                <a:latin typeface="Open Sans" pitchFamily="34" charset="0"/>
                <a:ea typeface="Open Sans" pitchFamily="34" charset="0"/>
                <a:cs typeface="Open Sans" pitchFamily="34" charset="0"/>
              </a:rPr>
              <a:t>Despite initial predictions that only approximately 30,000 men could be rescued, they managed to save more than 300,000 British and French soldiers; this is due to brave British civilians offering to sail their own boats across the channel to help with this mission. Around 90,000 soldiers were left at Dunkirk which was later captured by the German Army.</a:t>
            </a:r>
          </a:p>
        </p:txBody>
      </p:sp>
      <p:sp>
        <p:nvSpPr>
          <p:cNvPr id="8" name="Title 1">
            <a:extLst>
              <a:ext uri="{FF2B5EF4-FFF2-40B4-BE49-F238E27FC236}">
                <a16:creationId xmlns:a16="http://schemas.microsoft.com/office/drawing/2014/main" id="{6B087D06-A8F3-49DC-7487-BF3722502EF4}"/>
              </a:ext>
            </a:extLst>
          </p:cNvPr>
          <p:cNvSpPr txBox="1">
            <a:spLocks/>
          </p:cNvSpPr>
          <p:nvPr/>
        </p:nvSpPr>
        <p:spPr>
          <a:xfrm>
            <a:off x="4766148" y="5745016"/>
            <a:ext cx="3946051" cy="230832"/>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fontAlgn="auto">
              <a:spcAft>
                <a:spcPts val="600"/>
              </a:spcAft>
              <a:defRPr/>
            </a:pPr>
            <a:r>
              <a:rPr lang="en-US" sz="900" spc="20" dirty="0">
                <a:solidFill>
                  <a:schemeClr val="bg1">
                    <a:lumMod val="65000"/>
                  </a:schemeClr>
                </a:solidFill>
                <a:latin typeface="Open Sans" pitchFamily="34" charset="0"/>
                <a:ea typeface="Open Sans" pitchFamily="34" charset="0"/>
                <a:cs typeface="Open Sans" pitchFamily="34" charset="0"/>
              </a:rPr>
              <a:t>Unknown author, public domain, via Wikimedia Commons</a:t>
            </a:r>
          </a:p>
        </p:txBody>
      </p:sp>
      <p:sp>
        <p:nvSpPr>
          <p:cNvPr id="9" name="Title 1">
            <a:extLst>
              <a:ext uri="{FF2B5EF4-FFF2-40B4-BE49-F238E27FC236}">
                <a16:creationId xmlns:a16="http://schemas.microsoft.com/office/drawing/2014/main" id="{0A02BB52-0872-8A9B-495E-2C8AC1B02957}"/>
              </a:ext>
            </a:extLst>
          </p:cNvPr>
          <p:cNvSpPr txBox="1">
            <a:spLocks/>
          </p:cNvSpPr>
          <p:nvPr/>
        </p:nvSpPr>
        <p:spPr>
          <a:xfrm>
            <a:off x="4572000" y="5468017"/>
            <a:ext cx="4140200" cy="276999"/>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600"/>
              </a:spcAft>
              <a:defRPr/>
            </a:pPr>
            <a:r>
              <a:rPr lang="en-US" sz="1200" b="1" spc="20" dirty="0">
                <a:solidFill>
                  <a:schemeClr val="tx1">
                    <a:lumMod val="85000"/>
                    <a:lumOff val="15000"/>
                  </a:schemeClr>
                </a:solidFill>
                <a:latin typeface="Open Sans" pitchFamily="34" charset="0"/>
                <a:ea typeface="Open Sans" pitchFamily="34" charset="0"/>
                <a:cs typeface="Open Sans" pitchFamily="34" charset="0"/>
              </a:rPr>
              <a:t>British soldiers wait to be evacuated from Dunkirk.</a:t>
            </a:r>
          </a:p>
        </p:txBody>
      </p:sp>
      <p:sp>
        <p:nvSpPr>
          <p:cNvPr id="10" name="Rectangle 9">
            <a:extLst>
              <a:ext uri="{FF2B5EF4-FFF2-40B4-BE49-F238E27FC236}">
                <a16:creationId xmlns:a16="http://schemas.microsoft.com/office/drawing/2014/main" id="{E579B3E0-3F6D-419D-3A65-604CBE35F89A}"/>
              </a:ext>
            </a:extLst>
          </p:cNvPr>
          <p:cNvSpPr/>
          <p:nvPr/>
        </p:nvSpPr>
        <p:spPr>
          <a:xfrm>
            <a:off x="431799" y="5504019"/>
            <a:ext cx="3452043" cy="926385"/>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1200"/>
              </a:spcAft>
            </a:pPr>
            <a:r>
              <a:rPr lang="en-US" sz="1400" b="1" i="0" u="none" strike="noStrike"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Discussion Questions</a:t>
            </a:r>
            <a:endParaRPr lang="en-US" sz="1400" b="0" dirty="0">
              <a:effectLst/>
              <a:latin typeface="Open Sans" panose="020B0606030504020204" pitchFamily="34" charset="0"/>
              <a:ea typeface="Open Sans" panose="020B0606030504020204" pitchFamily="34" charset="0"/>
              <a:cs typeface="Open Sans" panose="020B0606030504020204" pitchFamily="34" charset="0"/>
            </a:endParaRPr>
          </a:p>
          <a:p>
            <a:pPr>
              <a:spcBef>
                <a:spcPts val="0"/>
              </a:spcBef>
              <a:spcAft>
                <a:spcPts val="1200"/>
              </a:spcAft>
            </a:pPr>
            <a:r>
              <a:rPr lang="en-US"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What happened to the men who were left behind?</a:t>
            </a:r>
            <a:endParaRPr lang="en-ID" sz="14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6976138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idx="4294967295"/>
          </p:nvPr>
        </p:nvSpPr>
        <p:spPr bwMode="auto">
          <a:xfrm>
            <a:off x="0" y="613346"/>
            <a:ext cx="9144000" cy="6207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3600" b="1" dirty="0">
                <a:solidFill>
                  <a:schemeClr val="bg2">
                    <a:lumMod val="25000"/>
                  </a:schemeClr>
                </a:solidFill>
                <a:latin typeface="Open Sans" panose="020B0606030504020204" pitchFamily="34" charset="0"/>
                <a:ea typeface="Open Sans" panose="020B0606030504020204" pitchFamily="34" charset="0"/>
                <a:cs typeface="Open Sans" panose="020B0606030504020204" pitchFamily="34" charset="0"/>
              </a:rPr>
              <a:t>The Battle of Britain</a:t>
            </a:r>
          </a:p>
        </p:txBody>
      </p:sp>
      <p:sp>
        <p:nvSpPr>
          <p:cNvPr id="12" name="Title 1">
            <a:extLst>
              <a:ext uri="{FF2B5EF4-FFF2-40B4-BE49-F238E27FC236}">
                <a16:creationId xmlns:a16="http://schemas.microsoft.com/office/drawing/2014/main" id="{AEDBA09F-76A7-46CD-BCE9-000BCDB9A4EB}"/>
              </a:ext>
            </a:extLst>
          </p:cNvPr>
          <p:cNvSpPr txBox="1">
            <a:spLocks/>
          </p:cNvSpPr>
          <p:nvPr/>
        </p:nvSpPr>
        <p:spPr>
          <a:xfrm>
            <a:off x="3412502" y="1739574"/>
            <a:ext cx="5299697" cy="2690929"/>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lnSpc>
                <a:spcPts val="2200"/>
              </a:lnSpc>
              <a:spcAft>
                <a:spcPts val="600"/>
              </a:spcAft>
              <a:defRPr/>
            </a:pPr>
            <a:r>
              <a:rPr lang="en-US" sz="1600" i="1" spc="20" dirty="0">
                <a:solidFill>
                  <a:schemeClr val="tx1">
                    <a:lumMod val="85000"/>
                    <a:lumOff val="15000"/>
                  </a:schemeClr>
                </a:solidFill>
                <a:latin typeface="Open Sans" pitchFamily="34" charset="0"/>
                <a:ea typeface="Open Sans" pitchFamily="34" charset="0"/>
                <a:cs typeface="Open Sans" pitchFamily="34" charset="0"/>
              </a:rPr>
              <a:t>The 10th of July to the 31st of October 1940</a:t>
            </a:r>
          </a:p>
          <a:p>
            <a:pPr algn="l" fontAlgn="auto">
              <a:lnSpc>
                <a:spcPts val="2200"/>
              </a:lnSpc>
              <a:spcAft>
                <a:spcPts val="600"/>
              </a:spcAft>
              <a:defRPr/>
            </a:pPr>
            <a:r>
              <a:rPr lang="en-US" sz="1600" spc="20" dirty="0">
                <a:solidFill>
                  <a:schemeClr val="tx1">
                    <a:lumMod val="85000"/>
                    <a:lumOff val="15000"/>
                  </a:schemeClr>
                </a:solidFill>
                <a:latin typeface="Open Sans" pitchFamily="34" charset="0"/>
                <a:ea typeface="Open Sans" pitchFamily="34" charset="0"/>
                <a:cs typeface="Open Sans" pitchFamily="34" charset="0"/>
              </a:rPr>
              <a:t>This was a terrifying clash between the German Luftwaffe (</a:t>
            </a:r>
            <a:r>
              <a:rPr lang="en-US" sz="1600" spc="20" dirty="0" err="1">
                <a:solidFill>
                  <a:schemeClr val="tx1">
                    <a:lumMod val="85000"/>
                    <a:lumOff val="15000"/>
                  </a:schemeClr>
                </a:solidFill>
                <a:latin typeface="Open Sans" pitchFamily="34" charset="0"/>
                <a:ea typeface="Open Sans" pitchFamily="34" charset="0"/>
                <a:cs typeface="Open Sans" pitchFamily="34" charset="0"/>
              </a:rPr>
              <a:t>airforce</a:t>
            </a:r>
            <a:r>
              <a:rPr lang="en-US" sz="1600" spc="20" dirty="0">
                <a:solidFill>
                  <a:schemeClr val="tx1">
                    <a:lumMod val="85000"/>
                    <a:lumOff val="15000"/>
                  </a:schemeClr>
                </a:solidFill>
                <a:latin typeface="Open Sans" pitchFamily="34" charset="0"/>
                <a:ea typeface="Open Sans" pitchFamily="34" charset="0"/>
                <a:cs typeface="Open Sans" pitchFamily="34" charset="0"/>
              </a:rPr>
              <a:t>) and the British Royal Air Force (RAF). The Luftwaffe began by targeting shipping ports along the English channel. Then, they bombed airfields throughout the country and began to bomb British cities and factories. However, the RAF were eventually able to repel the Luftwaffe and deny them control of British airspace.</a:t>
            </a:r>
          </a:p>
        </p:txBody>
      </p:sp>
      <p:sp>
        <p:nvSpPr>
          <p:cNvPr id="8" name="Title 1">
            <a:extLst>
              <a:ext uri="{FF2B5EF4-FFF2-40B4-BE49-F238E27FC236}">
                <a16:creationId xmlns:a16="http://schemas.microsoft.com/office/drawing/2014/main" id="{6B087D06-A8F3-49DC-7487-BF3722502EF4}"/>
              </a:ext>
            </a:extLst>
          </p:cNvPr>
          <p:cNvSpPr txBox="1">
            <a:spLocks/>
          </p:cNvSpPr>
          <p:nvPr/>
        </p:nvSpPr>
        <p:spPr>
          <a:xfrm>
            <a:off x="631773" y="4898034"/>
            <a:ext cx="2349107" cy="369332"/>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600"/>
              </a:spcAft>
              <a:defRPr/>
            </a:pPr>
            <a:r>
              <a:rPr lang="en-US" sz="900" spc="20" dirty="0" err="1">
                <a:solidFill>
                  <a:schemeClr val="bg1">
                    <a:lumMod val="65000"/>
                  </a:schemeClr>
                </a:solidFill>
                <a:latin typeface="Open Sans" pitchFamily="34" charset="0"/>
                <a:ea typeface="Open Sans" pitchFamily="34" charset="0"/>
                <a:cs typeface="Open Sans" pitchFamily="34" charset="0"/>
              </a:rPr>
              <a:t>RaminusFalcon</a:t>
            </a:r>
            <a:r>
              <a:rPr lang="en-US" sz="900" spc="20" dirty="0">
                <a:solidFill>
                  <a:schemeClr val="bg1">
                    <a:lumMod val="65000"/>
                  </a:schemeClr>
                </a:solidFill>
                <a:latin typeface="Open Sans" pitchFamily="34" charset="0"/>
                <a:ea typeface="Open Sans" pitchFamily="34" charset="0"/>
                <a:cs typeface="Open Sans" pitchFamily="34" charset="0"/>
              </a:rPr>
              <a:t>, public domain, via Wikimedia Commons</a:t>
            </a:r>
          </a:p>
        </p:txBody>
      </p:sp>
      <p:sp>
        <p:nvSpPr>
          <p:cNvPr id="9" name="Title 1">
            <a:extLst>
              <a:ext uri="{FF2B5EF4-FFF2-40B4-BE49-F238E27FC236}">
                <a16:creationId xmlns:a16="http://schemas.microsoft.com/office/drawing/2014/main" id="{0A02BB52-0872-8A9B-495E-2C8AC1B02957}"/>
              </a:ext>
            </a:extLst>
          </p:cNvPr>
          <p:cNvSpPr txBox="1">
            <a:spLocks/>
          </p:cNvSpPr>
          <p:nvPr/>
        </p:nvSpPr>
        <p:spPr>
          <a:xfrm>
            <a:off x="431800" y="4435079"/>
            <a:ext cx="2630994" cy="461665"/>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600"/>
              </a:spcAft>
              <a:defRPr/>
            </a:pPr>
            <a:r>
              <a:rPr lang="en-US" sz="1200" b="1" spc="20" dirty="0">
                <a:solidFill>
                  <a:schemeClr val="tx1">
                    <a:lumMod val="85000"/>
                    <a:lumOff val="15000"/>
                  </a:schemeClr>
                </a:solidFill>
                <a:latin typeface="Open Sans" pitchFamily="34" charset="0"/>
                <a:ea typeface="Open Sans" pitchFamily="34" charset="0"/>
                <a:cs typeface="Open Sans" pitchFamily="34" charset="0"/>
              </a:rPr>
              <a:t>The Luftwaffe during The Battle of Britain.</a:t>
            </a:r>
          </a:p>
        </p:txBody>
      </p:sp>
      <p:pic>
        <p:nvPicPr>
          <p:cNvPr id="3" name="Picture 2" descr="A group of airplanes flying in the sky&#10;&#10;Description automatically generated">
            <a:extLst>
              <a:ext uri="{FF2B5EF4-FFF2-40B4-BE49-F238E27FC236}">
                <a16:creationId xmlns:a16="http://schemas.microsoft.com/office/drawing/2014/main" id="{58DA3356-7EAB-8B5D-D613-5E5CE74243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800" y="1700300"/>
            <a:ext cx="2730203" cy="2730203"/>
          </a:xfrm>
          <a:prstGeom prst="rect">
            <a:avLst/>
          </a:prstGeom>
        </p:spPr>
      </p:pic>
      <p:sp>
        <p:nvSpPr>
          <p:cNvPr id="4" name="Rectangle 3">
            <a:extLst>
              <a:ext uri="{FF2B5EF4-FFF2-40B4-BE49-F238E27FC236}">
                <a16:creationId xmlns:a16="http://schemas.microsoft.com/office/drawing/2014/main" id="{FAB46894-DAA2-7644-8D42-9C503AF525F0}"/>
              </a:ext>
            </a:extLst>
          </p:cNvPr>
          <p:cNvSpPr/>
          <p:nvPr/>
        </p:nvSpPr>
        <p:spPr>
          <a:xfrm>
            <a:off x="3412502" y="4585607"/>
            <a:ext cx="5299696" cy="1203755"/>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1200"/>
              </a:spcAft>
            </a:pPr>
            <a:r>
              <a:rPr lang="en-US" sz="1600" b="1" i="0" u="none" strike="noStrike"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Discussion Questions</a:t>
            </a:r>
            <a:endParaRPr lang="en-US" sz="1600" b="0" dirty="0">
              <a:effectLst/>
              <a:latin typeface="Open Sans" panose="020B0606030504020204" pitchFamily="34" charset="0"/>
              <a:ea typeface="Open Sans" panose="020B0606030504020204" pitchFamily="34" charset="0"/>
              <a:cs typeface="Open Sans" panose="020B0606030504020204" pitchFamily="34" charset="0"/>
            </a:endParaRPr>
          </a:p>
          <a:p>
            <a:pPr>
              <a:spcBef>
                <a:spcPts val="0"/>
              </a:spcBef>
              <a:spcAft>
                <a:spcPts val="1200"/>
              </a:spcAft>
            </a:pPr>
            <a:r>
              <a:rPr lang="en-US" sz="1600" dirty="0">
                <a:solidFill>
                  <a:srgbClr val="000000"/>
                </a:solidFill>
                <a:latin typeface="Open Sans" panose="020B0606030504020204" pitchFamily="34" charset="0"/>
                <a:ea typeface="Open Sans" panose="020B0606030504020204" pitchFamily="34" charset="0"/>
                <a:cs typeface="Open Sans" panose="020B0606030504020204" pitchFamily="34" charset="0"/>
              </a:rPr>
              <a:t>Why would the Luftwaffe target British cities?</a:t>
            </a:r>
            <a:endParaRPr lang="en-ID" sz="16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1897910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idx="4294967295"/>
          </p:nvPr>
        </p:nvSpPr>
        <p:spPr bwMode="auto">
          <a:xfrm>
            <a:off x="0" y="356289"/>
            <a:ext cx="9144000" cy="6207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3600" b="1" dirty="0">
                <a:solidFill>
                  <a:schemeClr val="bg2">
                    <a:lumMod val="25000"/>
                  </a:schemeClr>
                </a:solidFill>
                <a:latin typeface="Open Sans" panose="020B0606030504020204" pitchFamily="34" charset="0"/>
                <a:ea typeface="Open Sans" panose="020B0606030504020204" pitchFamily="34" charset="0"/>
                <a:cs typeface="Open Sans" panose="020B0606030504020204" pitchFamily="34" charset="0"/>
              </a:rPr>
              <a:t>The Battle of Stalingrad</a:t>
            </a:r>
          </a:p>
        </p:txBody>
      </p:sp>
      <p:sp>
        <p:nvSpPr>
          <p:cNvPr id="12" name="Title 1">
            <a:extLst>
              <a:ext uri="{FF2B5EF4-FFF2-40B4-BE49-F238E27FC236}">
                <a16:creationId xmlns:a16="http://schemas.microsoft.com/office/drawing/2014/main" id="{AEDBA09F-76A7-46CD-BCE9-000BCDB9A4EB}"/>
              </a:ext>
            </a:extLst>
          </p:cNvPr>
          <p:cNvSpPr txBox="1">
            <a:spLocks/>
          </p:cNvSpPr>
          <p:nvPr/>
        </p:nvSpPr>
        <p:spPr>
          <a:xfrm>
            <a:off x="431800" y="1053715"/>
            <a:ext cx="8280399" cy="1562415"/>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lnSpc>
                <a:spcPts val="2200"/>
              </a:lnSpc>
              <a:spcAft>
                <a:spcPts val="600"/>
              </a:spcAft>
              <a:defRPr/>
            </a:pPr>
            <a:r>
              <a:rPr lang="en-US" sz="1600" i="1" spc="20" dirty="0">
                <a:solidFill>
                  <a:schemeClr val="tx1">
                    <a:lumMod val="85000"/>
                    <a:lumOff val="15000"/>
                  </a:schemeClr>
                </a:solidFill>
                <a:latin typeface="Open Sans" pitchFamily="34" charset="0"/>
                <a:ea typeface="Open Sans" pitchFamily="34" charset="0"/>
                <a:cs typeface="Open Sans" pitchFamily="34" charset="0"/>
              </a:rPr>
              <a:t>The 17th of July 1942 to the 2nd of February 1943</a:t>
            </a:r>
          </a:p>
          <a:p>
            <a:pPr algn="l" fontAlgn="auto">
              <a:lnSpc>
                <a:spcPts val="2200"/>
              </a:lnSpc>
              <a:spcAft>
                <a:spcPts val="600"/>
              </a:spcAft>
              <a:defRPr/>
            </a:pPr>
            <a:r>
              <a:rPr lang="en-US" sz="1600" spc="20" dirty="0">
                <a:solidFill>
                  <a:schemeClr val="tx1">
                    <a:lumMod val="85000"/>
                    <a:lumOff val="15000"/>
                  </a:schemeClr>
                </a:solidFill>
                <a:latin typeface="Open Sans" pitchFamily="34" charset="0"/>
                <a:ea typeface="Open Sans" pitchFamily="34" charset="0"/>
                <a:cs typeface="Open Sans" pitchFamily="34" charset="0"/>
              </a:rPr>
              <a:t>Hitler wanted to capture Stalingrad for three main reasons: it was named after Joseph Stalin - the leader of the Soviet Union; it was a city full of ammunition factories that supplied the Red Army and finally, it provided access to vital shipping routes via the Volga River. </a:t>
            </a:r>
          </a:p>
        </p:txBody>
      </p:sp>
      <p:sp>
        <p:nvSpPr>
          <p:cNvPr id="4" name="Rectangle 3">
            <a:extLst>
              <a:ext uri="{FF2B5EF4-FFF2-40B4-BE49-F238E27FC236}">
                <a16:creationId xmlns:a16="http://schemas.microsoft.com/office/drawing/2014/main" id="{FAB46894-DAA2-7644-8D42-9C503AF525F0}"/>
              </a:ext>
            </a:extLst>
          </p:cNvPr>
          <p:cNvSpPr/>
          <p:nvPr/>
        </p:nvSpPr>
        <p:spPr>
          <a:xfrm>
            <a:off x="431801" y="5273673"/>
            <a:ext cx="4291028" cy="1133160"/>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1200"/>
              </a:spcAft>
            </a:pPr>
            <a:r>
              <a:rPr lang="en-US" sz="1600" b="1" i="0" u="none" strike="noStrike"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Discussion Questions</a:t>
            </a:r>
            <a:endParaRPr lang="en-US" sz="1600" b="0" dirty="0">
              <a:effectLst/>
              <a:latin typeface="Open Sans" panose="020B0606030504020204" pitchFamily="34" charset="0"/>
              <a:ea typeface="Open Sans" panose="020B0606030504020204" pitchFamily="34" charset="0"/>
              <a:cs typeface="Open Sans" panose="020B0606030504020204" pitchFamily="34" charset="0"/>
            </a:endParaRPr>
          </a:p>
          <a:p>
            <a:pPr>
              <a:spcBef>
                <a:spcPts val="0"/>
              </a:spcBef>
              <a:spcAft>
                <a:spcPts val="1200"/>
              </a:spcAft>
            </a:pPr>
            <a:r>
              <a:rPr lang="en-US" sz="1600" dirty="0">
                <a:solidFill>
                  <a:srgbClr val="000000"/>
                </a:solidFill>
                <a:latin typeface="Open Sans" panose="020B0606030504020204" pitchFamily="34" charset="0"/>
                <a:ea typeface="Open Sans" panose="020B0606030504020204" pitchFamily="34" charset="0"/>
                <a:cs typeface="Open Sans" panose="020B0606030504020204" pitchFamily="34" charset="0"/>
              </a:rPr>
              <a:t>Why would Hitler attempt to invade Russia in the first place?</a:t>
            </a:r>
            <a:endParaRPr lang="en-ID" sz="1600"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Picture 2" descr="A group of people walking in the snow&#10;&#10;Description automatically generated">
            <a:extLst>
              <a:ext uri="{FF2B5EF4-FFF2-40B4-BE49-F238E27FC236}">
                <a16:creationId xmlns:a16="http://schemas.microsoft.com/office/drawing/2014/main" id="{33E3FC42-FBEC-1E19-D2BB-11565D6F70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81111" y="2659126"/>
            <a:ext cx="3831089" cy="2733006"/>
          </a:xfrm>
          <a:prstGeom prst="rect">
            <a:avLst/>
          </a:prstGeom>
        </p:spPr>
      </p:pic>
      <p:sp>
        <p:nvSpPr>
          <p:cNvPr id="5" name="Title 1">
            <a:extLst>
              <a:ext uri="{FF2B5EF4-FFF2-40B4-BE49-F238E27FC236}">
                <a16:creationId xmlns:a16="http://schemas.microsoft.com/office/drawing/2014/main" id="{2E6D31AE-D339-998A-9D15-23B0D0A9EE7F}"/>
              </a:ext>
            </a:extLst>
          </p:cNvPr>
          <p:cNvSpPr txBox="1">
            <a:spLocks/>
          </p:cNvSpPr>
          <p:nvPr/>
        </p:nvSpPr>
        <p:spPr>
          <a:xfrm>
            <a:off x="5356511" y="6062491"/>
            <a:ext cx="2867081" cy="369332"/>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600"/>
              </a:spcAft>
              <a:defRPr/>
            </a:pPr>
            <a:r>
              <a:rPr lang="en-US" sz="900" spc="20" dirty="0">
                <a:solidFill>
                  <a:schemeClr val="bg1">
                    <a:lumMod val="65000"/>
                  </a:schemeClr>
                </a:solidFill>
                <a:latin typeface="Open Sans" pitchFamily="34" charset="0"/>
                <a:ea typeface="Open Sans" pitchFamily="34" charset="0"/>
                <a:cs typeface="Open Sans" pitchFamily="34" charset="0"/>
              </a:rPr>
              <a:t>Not mentioned, Soviet military personnel, public domain, via Wikimedia Commons</a:t>
            </a:r>
          </a:p>
        </p:txBody>
      </p:sp>
      <p:sp>
        <p:nvSpPr>
          <p:cNvPr id="6" name="Title 1">
            <a:extLst>
              <a:ext uri="{FF2B5EF4-FFF2-40B4-BE49-F238E27FC236}">
                <a16:creationId xmlns:a16="http://schemas.microsoft.com/office/drawing/2014/main" id="{A0127E60-896A-3E07-1DCC-524318D45C6F}"/>
              </a:ext>
            </a:extLst>
          </p:cNvPr>
          <p:cNvSpPr txBox="1">
            <a:spLocks/>
          </p:cNvSpPr>
          <p:nvPr/>
        </p:nvSpPr>
        <p:spPr>
          <a:xfrm>
            <a:off x="5113000" y="5402530"/>
            <a:ext cx="3297542" cy="646331"/>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600"/>
              </a:spcAft>
              <a:defRPr/>
            </a:pPr>
            <a:r>
              <a:rPr lang="en-US" sz="1200" b="1" spc="20" dirty="0">
                <a:solidFill>
                  <a:schemeClr val="tx1">
                    <a:lumMod val="85000"/>
                    <a:lumOff val="15000"/>
                  </a:schemeClr>
                </a:solidFill>
                <a:latin typeface="Open Sans" pitchFamily="34" charset="0"/>
                <a:ea typeface="Open Sans" pitchFamily="34" charset="0"/>
                <a:cs typeface="Open Sans" pitchFamily="34" charset="0"/>
              </a:rPr>
              <a:t>German soldiers (captured during the Battle of Stalingrad) being led to gulags (Russian forced-</a:t>
            </a:r>
            <a:r>
              <a:rPr lang="en-US" sz="1200" b="1" spc="20" dirty="0" err="1">
                <a:solidFill>
                  <a:schemeClr val="tx1">
                    <a:lumMod val="85000"/>
                    <a:lumOff val="15000"/>
                  </a:schemeClr>
                </a:solidFill>
                <a:latin typeface="Open Sans" pitchFamily="34" charset="0"/>
                <a:ea typeface="Open Sans" pitchFamily="34" charset="0"/>
                <a:cs typeface="Open Sans" pitchFamily="34" charset="0"/>
              </a:rPr>
              <a:t>labour</a:t>
            </a:r>
            <a:r>
              <a:rPr lang="en-US" sz="1200" b="1" spc="20" dirty="0">
                <a:solidFill>
                  <a:schemeClr val="tx1">
                    <a:lumMod val="85000"/>
                    <a:lumOff val="15000"/>
                  </a:schemeClr>
                </a:solidFill>
                <a:latin typeface="Open Sans" pitchFamily="34" charset="0"/>
                <a:ea typeface="Open Sans" pitchFamily="34" charset="0"/>
                <a:cs typeface="Open Sans" pitchFamily="34" charset="0"/>
              </a:rPr>
              <a:t> camps).</a:t>
            </a:r>
          </a:p>
        </p:txBody>
      </p:sp>
      <p:sp>
        <p:nvSpPr>
          <p:cNvPr id="7" name="Title 1">
            <a:extLst>
              <a:ext uri="{FF2B5EF4-FFF2-40B4-BE49-F238E27FC236}">
                <a16:creationId xmlns:a16="http://schemas.microsoft.com/office/drawing/2014/main" id="{B69A86F9-2EC4-06C6-7D6D-D1ECDA6BD8E5}"/>
              </a:ext>
            </a:extLst>
          </p:cNvPr>
          <p:cNvSpPr txBox="1">
            <a:spLocks/>
          </p:cNvSpPr>
          <p:nvPr/>
        </p:nvSpPr>
        <p:spPr>
          <a:xfrm>
            <a:off x="431800" y="2616130"/>
            <a:ext cx="4207383" cy="2690929"/>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lnSpc>
                <a:spcPts val="2200"/>
              </a:lnSpc>
              <a:spcAft>
                <a:spcPts val="600"/>
              </a:spcAft>
              <a:defRPr/>
            </a:pPr>
            <a:r>
              <a:rPr lang="en-US" sz="1600" spc="20" dirty="0">
                <a:solidFill>
                  <a:schemeClr val="tx1">
                    <a:lumMod val="85000"/>
                    <a:lumOff val="15000"/>
                  </a:schemeClr>
                </a:solidFill>
                <a:latin typeface="Open Sans" pitchFamily="34" charset="0"/>
                <a:ea typeface="Open Sans" pitchFamily="34" charset="0"/>
                <a:cs typeface="Open Sans" pitchFamily="34" charset="0"/>
              </a:rPr>
              <a:t>For similar reasons, Stalin was determined that this city would not fall under German control. As a result, a fierce city battle occurred where troops fought in very close proximity and endured bombing raids from above. Russia’s harsh winter and problems finding enough German and Italian soldiers to continue fighting this battle led to an eventual Soviet victory.</a:t>
            </a:r>
          </a:p>
        </p:txBody>
      </p:sp>
    </p:spTree>
    <p:extLst>
      <p:ext uri="{BB962C8B-B14F-4D97-AF65-F5344CB8AC3E}">
        <p14:creationId xmlns:p14="http://schemas.microsoft.com/office/powerpoint/2010/main" val="34742439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idx="4294967295"/>
          </p:nvPr>
        </p:nvSpPr>
        <p:spPr bwMode="auto">
          <a:xfrm>
            <a:off x="0" y="580323"/>
            <a:ext cx="9144000" cy="6207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3600" b="1" dirty="0">
                <a:solidFill>
                  <a:schemeClr val="bg2">
                    <a:lumMod val="25000"/>
                  </a:schemeClr>
                </a:solidFill>
                <a:latin typeface="Open Sans" panose="020B0606030504020204" pitchFamily="34" charset="0"/>
                <a:ea typeface="Open Sans" panose="020B0606030504020204" pitchFamily="34" charset="0"/>
                <a:cs typeface="Open Sans" panose="020B0606030504020204" pitchFamily="34" charset="0"/>
              </a:rPr>
              <a:t>The Battle of Berlin</a:t>
            </a:r>
            <a:br>
              <a:rPr lang="en-US" altLang="en-US" sz="3600" b="1" dirty="0">
                <a:solidFill>
                  <a:schemeClr val="bg2">
                    <a:lumMod val="25000"/>
                  </a:schemeClr>
                </a:solidFill>
                <a:latin typeface="Open Sans" panose="020B0606030504020204" pitchFamily="34" charset="0"/>
                <a:ea typeface="Open Sans" panose="020B0606030504020204" pitchFamily="34" charset="0"/>
                <a:cs typeface="Open Sans" panose="020B0606030504020204" pitchFamily="34" charset="0"/>
              </a:rPr>
            </a:br>
            <a:endParaRPr lang="en-US" altLang="en-US" sz="3600" b="1" dirty="0">
              <a:solidFill>
                <a:schemeClr val="bg2">
                  <a:lumMod val="2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Title 1">
            <a:extLst>
              <a:ext uri="{FF2B5EF4-FFF2-40B4-BE49-F238E27FC236}">
                <a16:creationId xmlns:a16="http://schemas.microsoft.com/office/drawing/2014/main" id="{AEDBA09F-76A7-46CD-BCE9-000BCDB9A4EB}"/>
              </a:ext>
            </a:extLst>
          </p:cNvPr>
          <p:cNvSpPr txBox="1">
            <a:spLocks/>
          </p:cNvSpPr>
          <p:nvPr/>
        </p:nvSpPr>
        <p:spPr>
          <a:xfrm>
            <a:off x="431800" y="1515450"/>
            <a:ext cx="8280399" cy="1280287"/>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lnSpc>
                <a:spcPts val="2200"/>
              </a:lnSpc>
              <a:spcAft>
                <a:spcPts val="600"/>
              </a:spcAft>
              <a:defRPr/>
            </a:pPr>
            <a:r>
              <a:rPr lang="en-US" sz="1600" i="1" spc="20" dirty="0">
                <a:solidFill>
                  <a:schemeClr val="tx1">
                    <a:lumMod val="85000"/>
                    <a:lumOff val="15000"/>
                  </a:schemeClr>
                </a:solidFill>
                <a:latin typeface="Open Sans" pitchFamily="34" charset="0"/>
                <a:ea typeface="Open Sans" pitchFamily="34" charset="0"/>
                <a:cs typeface="Open Sans" pitchFamily="34" charset="0"/>
              </a:rPr>
              <a:t>The 16th of April to the 2nd of May 1945</a:t>
            </a:r>
          </a:p>
          <a:p>
            <a:pPr algn="l" fontAlgn="auto">
              <a:lnSpc>
                <a:spcPts val="2200"/>
              </a:lnSpc>
              <a:spcAft>
                <a:spcPts val="600"/>
              </a:spcAft>
              <a:defRPr/>
            </a:pPr>
            <a:r>
              <a:rPr lang="en-US" sz="1600" spc="20" dirty="0">
                <a:solidFill>
                  <a:schemeClr val="tx1">
                    <a:lumMod val="85000"/>
                    <a:lumOff val="15000"/>
                  </a:schemeClr>
                </a:solidFill>
                <a:latin typeface="Open Sans" pitchFamily="34" charset="0"/>
                <a:ea typeface="Open Sans" pitchFamily="34" charset="0"/>
                <a:cs typeface="Open Sans" pitchFamily="34" charset="0"/>
              </a:rPr>
              <a:t>This was predominantly a clash between the German Army and the Red Army of the Soviet Union. By this point, the German Army had been largely weakened and many soldiers were sick or wounded. By contrast, the Red Army was incredibly large. </a:t>
            </a:r>
          </a:p>
        </p:txBody>
      </p:sp>
      <p:sp>
        <p:nvSpPr>
          <p:cNvPr id="4" name="Rectangle 3">
            <a:extLst>
              <a:ext uri="{FF2B5EF4-FFF2-40B4-BE49-F238E27FC236}">
                <a16:creationId xmlns:a16="http://schemas.microsoft.com/office/drawing/2014/main" id="{FAB46894-DAA2-7644-8D42-9C503AF525F0}"/>
              </a:ext>
            </a:extLst>
          </p:cNvPr>
          <p:cNvSpPr/>
          <p:nvPr/>
        </p:nvSpPr>
        <p:spPr>
          <a:xfrm>
            <a:off x="431801" y="5030543"/>
            <a:ext cx="4677527" cy="1114210"/>
          </a:xfrm>
          <a:prstGeom prst="rect">
            <a:avLst/>
          </a:prstGeom>
          <a:solidFill>
            <a:schemeClr val="bg1"/>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1200"/>
              </a:spcAft>
            </a:pPr>
            <a:r>
              <a:rPr lang="en-US" sz="1600" b="1" i="0" u="none" strike="noStrike"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Discussion Questions</a:t>
            </a:r>
            <a:endParaRPr lang="en-US" sz="1600" b="0" dirty="0">
              <a:effectLst/>
              <a:latin typeface="Open Sans" panose="020B0606030504020204" pitchFamily="34" charset="0"/>
              <a:ea typeface="Open Sans" panose="020B0606030504020204" pitchFamily="34" charset="0"/>
              <a:cs typeface="Open Sans" panose="020B0606030504020204" pitchFamily="34" charset="0"/>
            </a:endParaRPr>
          </a:p>
          <a:p>
            <a:pPr>
              <a:spcBef>
                <a:spcPts val="0"/>
              </a:spcBef>
              <a:spcAft>
                <a:spcPts val="1200"/>
              </a:spcAft>
            </a:pPr>
            <a:r>
              <a:rPr lang="en-US" sz="1600" dirty="0">
                <a:solidFill>
                  <a:srgbClr val="000000"/>
                </a:solidFill>
                <a:latin typeface="Open Sans" panose="020B0606030504020204" pitchFamily="34" charset="0"/>
                <a:ea typeface="Open Sans" panose="020B0606030504020204" pitchFamily="34" charset="0"/>
                <a:cs typeface="Open Sans" panose="020B0606030504020204" pitchFamily="34" charset="0"/>
              </a:rPr>
              <a:t>Why didn’t Adolf Hitler surrender?</a:t>
            </a:r>
            <a:endParaRPr lang="en-ID"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7" name="Title 1">
            <a:extLst>
              <a:ext uri="{FF2B5EF4-FFF2-40B4-BE49-F238E27FC236}">
                <a16:creationId xmlns:a16="http://schemas.microsoft.com/office/drawing/2014/main" id="{B69A86F9-2EC4-06C6-7D6D-D1ECDA6BD8E5}"/>
              </a:ext>
            </a:extLst>
          </p:cNvPr>
          <p:cNvSpPr txBox="1">
            <a:spLocks/>
          </p:cNvSpPr>
          <p:nvPr/>
        </p:nvSpPr>
        <p:spPr>
          <a:xfrm>
            <a:off x="431801" y="2795737"/>
            <a:ext cx="4875490" cy="2049728"/>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fontAlgn="auto">
              <a:lnSpc>
                <a:spcPts val="2200"/>
              </a:lnSpc>
              <a:spcAft>
                <a:spcPts val="600"/>
              </a:spcAft>
              <a:defRPr/>
            </a:pPr>
            <a:r>
              <a:rPr lang="en-US" sz="1600" spc="20" dirty="0">
                <a:solidFill>
                  <a:schemeClr val="tx1">
                    <a:lumMod val="85000"/>
                    <a:lumOff val="15000"/>
                  </a:schemeClr>
                </a:solidFill>
                <a:latin typeface="Open Sans" pitchFamily="34" charset="0"/>
                <a:ea typeface="Open Sans" pitchFamily="34" charset="0"/>
                <a:cs typeface="Open Sans" pitchFamily="34" charset="0"/>
              </a:rPr>
              <a:t>The battle involved Soviet bombing raids of the city, along with a ground invasion. Due to this battle </a:t>
            </a:r>
            <a:r>
              <a:rPr lang="en-US" sz="1600" spc="20" dirty="0" err="1">
                <a:solidFill>
                  <a:schemeClr val="tx1">
                    <a:lumMod val="85000"/>
                    <a:lumOff val="15000"/>
                  </a:schemeClr>
                </a:solidFill>
                <a:latin typeface="Open Sans" pitchFamily="34" charset="0"/>
                <a:ea typeface="Open Sans" pitchFamily="34" charset="0"/>
                <a:cs typeface="Open Sans" pitchFamily="34" charset="0"/>
              </a:rPr>
              <a:t>occuring</a:t>
            </a:r>
            <a:r>
              <a:rPr lang="en-US" sz="1600" spc="20" dirty="0">
                <a:solidFill>
                  <a:schemeClr val="tx1">
                    <a:lumMod val="85000"/>
                    <a:lumOff val="15000"/>
                  </a:schemeClr>
                </a:solidFill>
                <a:latin typeface="Open Sans" pitchFamily="34" charset="0"/>
                <a:ea typeface="Open Sans" pitchFamily="34" charset="0"/>
                <a:cs typeface="Open Sans" pitchFamily="34" charset="0"/>
              </a:rPr>
              <a:t> in a city, German tanks were </a:t>
            </a:r>
            <a:r>
              <a:rPr lang="en-US" sz="1600" spc="20" dirty="0" err="1">
                <a:solidFill>
                  <a:schemeClr val="tx1">
                    <a:lumMod val="85000"/>
                    <a:lumOff val="15000"/>
                  </a:schemeClr>
                </a:solidFill>
                <a:latin typeface="Open Sans" pitchFamily="34" charset="0"/>
                <a:ea typeface="Open Sans" pitchFamily="34" charset="0"/>
                <a:cs typeface="Open Sans" pitchFamily="34" charset="0"/>
              </a:rPr>
              <a:t>paralysed</a:t>
            </a:r>
            <a:r>
              <a:rPr lang="en-US" sz="1600" spc="20" dirty="0">
                <a:solidFill>
                  <a:schemeClr val="tx1">
                    <a:lumMod val="85000"/>
                    <a:lumOff val="15000"/>
                  </a:schemeClr>
                </a:solidFill>
                <a:latin typeface="Open Sans" pitchFamily="34" charset="0"/>
                <a:ea typeface="Open Sans" pitchFamily="34" charset="0"/>
                <a:cs typeface="Open Sans" pitchFamily="34" charset="0"/>
              </a:rPr>
              <a:t> and quite ineffective. Knowing Berlin was soon going to fall, Hitler committed suicide on the 30th of April. The Soviet Union claimed victory by the start of May.</a:t>
            </a:r>
          </a:p>
        </p:txBody>
      </p:sp>
      <p:sp>
        <p:nvSpPr>
          <p:cNvPr id="9" name="Title 1">
            <a:extLst>
              <a:ext uri="{FF2B5EF4-FFF2-40B4-BE49-F238E27FC236}">
                <a16:creationId xmlns:a16="http://schemas.microsoft.com/office/drawing/2014/main" id="{DC941D93-2EA1-47B4-CE2D-71F98158F43A}"/>
              </a:ext>
            </a:extLst>
          </p:cNvPr>
          <p:cNvSpPr txBox="1">
            <a:spLocks/>
          </p:cNvSpPr>
          <p:nvPr/>
        </p:nvSpPr>
        <p:spPr>
          <a:xfrm>
            <a:off x="5307290" y="5587648"/>
            <a:ext cx="3404910" cy="230832"/>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600"/>
              </a:spcAft>
              <a:defRPr/>
            </a:pPr>
            <a:r>
              <a:rPr lang="en-US" sz="900" spc="20" dirty="0">
                <a:solidFill>
                  <a:schemeClr val="bg1">
                    <a:lumMod val="65000"/>
                  </a:schemeClr>
                </a:solidFill>
                <a:latin typeface="Open Sans" pitchFamily="34" charset="0"/>
                <a:ea typeface="Open Sans" pitchFamily="34" charset="0"/>
                <a:cs typeface="Open Sans" pitchFamily="34" charset="0"/>
              </a:rPr>
              <a:t>Mil.ru, public domain, via Wikimedia Commons</a:t>
            </a:r>
          </a:p>
        </p:txBody>
      </p:sp>
      <p:sp>
        <p:nvSpPr>
          <p:cNvPr id="10" name="Title 1">
            <a:extLst>
              <a:ext uri="{FF2B5EF4-FFF2-40B4-BE49-F238E27FC236}">
                <a16:creationId xmlns:a16="http://schemas.microsoft.com/office/drawing/2014/main" id="{23539A09-5C4D-AC52-0DDF-856CBF890635}"/>
              </a:ext>
            </a:extLst>
          </p:cNvPr>
          <p:cNvSpPr txBox="1">
            <a:spLocks/>
          </p:cNvSpPr>
          <p:nvPr/>
        </p:nvSpPr>
        <p:spPr>
          <a:xfrm>
            <a:off x="5405230" y="5156761"/>
            <a:ext cx="3269261" cy="430887"/>
          </a:xfrm>
          <a:prstGeom prst="rect">
            <a:avLst/>
          </a:prstGeom>
        </p:spPr>
        <p:txBody>
          <a:bodyPr wrap="square" lIns="0" rIns="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600"/>
              </a:spcAft>
              <a:defRPr/>
            </a:pPr>
            <a:r>
              <a:rPr lang="en-US" sz="1100" b="1" spc="20" dirty="0">
                <a:solidFill>
                  <a:schemeClr val="tx1">
                    <a:lumMod val="85000"/>
                    <a:lumOff val="15000"/>
                  </a:schemeClr>
                </a:solidFill>
                <a:latin typeface="Open Sans" pitchFamily="34" charset="0"/>
                <a:ea typeface="Open Sans" pitchFamily="34" charset="0"/>
                <a:cs typeface="Open Sans" pitchFamily="34" charset="0"/>
              </a:rPr>
              <a:t>The Soviet Red Army raises their flag over the German Reichstag, declaring victory.</a:t>
            </a:r>
          </a:p>
        </p:txBody>
      </p:sp>
      <p:pic>
        <p:nvPicPr>
          <p:cNvPr id="5" name="Picture 4" descr="A statue holding a flag&#10;&#10;Description automatically generated">
            <a:extLst>
              <a:ext uri="{FF2B5EF4-FFF2-40B4-BE49-F238E27FC236}">
                <a16:creationId xmlns:a16="http://schemas.microsoft.com/office/drawing/2014/main" id="{F1F0F242-D4CD-38C8-A378-64C29628078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6948" y="2893893"/>
            <a:ext cx="3297543" cy="2191034"/>
          </a:xfrm>
          <a:prstGeom prst="rect">
            <a:avLst/>
          </a:prstGeom>
        </p:spPr>
      </p:pic>
    </p:spTree>
    <p:extLst>
      <p:ext uri="{BB962C8B-B14F-4D97-AF65-F5344CB8AC3E}">
        <p14:creationId xmlns:p14="http://schemas.microsoft.com/office/powerpoint/2010/main" val="18916757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wrap="square" lIns="0" rIns="0">
        <a:spAutoFit/>
      </a:bodyPr>
      <a:lstStyle>
        <a:defPPr algn="l" fontAlgn="auto">
          <a:lnSpc>
            <a:spcPts val="2300"/>
          </a:lnSpc>
          <a:spcAft>
            <a:spcPts val="600"/>
          </a:spcAft>
          <a:defRPr sz="1800" b="1" spc="20" dirty="0">
            <a:solidFill>
              <a:schemeClr val="tx1">
                <a:lumMod val="85000"/>
                <a:lumOff val="15000"/>
              </a:schemeClr>
            </a:solidFill>
            <a:latin typeface="Open Sans" pitchFamily="34" charset="0"/>
            <a:ea typeface="Open Sans" pitchFamily="34" charset="0"/>
            <a:cs typeface="Open Sans" pitchFamily="34" charset="0"/>
          </a:defRPr>
        </a:defPPr>
      </a:lstStyle>
    </a:txDef>
  </a:objectDefaults>
  <a:extraClrSchemeLst/>
  <a:extLst>
    <a:ext uri="{05A4C25C-085E-4340-85A3-A5531E510DB2}">
      <thm15:themeFamily xmlns:thm15="http://schemas.microsoft.com/office/thememl/2012/main" name="Presentation2" id="{9F48DD4B-E580-4FCC-85EF-E55132D1141A}" vid="{FB5169C4-7BE1-4B23-AE35-49F1876531C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TotalTime>
  <Words>588</Words>
  <Application>Microsoft Office PowerPoint</Application>
  <PresentationFormat>On-screen Show (4:3)</PresentationFormat>
  <Paragraphs>31</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Open Sans</vt:lpstr>
      <vt:lpstr>Calibri</vt:lpstr>
      <vt:lpstr>Office Theme</vt:lpstr>
      <vt:lpstr>The Battle of Dunkirk </vt:lpstr>
      <vt:lpstr>The Battle of Britain</vt:lpstr>
      <vt:lpstr>The Battle of Stalingrad</vt:lpstr>
      <vt:lpstr>The Battle of Berlin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Hart-robinson, Ruby (Student)</dc:creator>
  <cp:lastModifiedBy>Anisa Awan</cp:lastModifiedBy>
  <cp:revision>9</cp:revision>
  <dcterms:created xsi:type="dcterms:W3CDTF">2023-08-07T16:02:20Z</dcterms:created>
  <dcterms:modified xsi:type="dcterms:W3CDTF">2025-05-31T10:37:40Z</dcterms:modified>
</cp:coreProperties>
</file>