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6" r:id="rId2"/>
    <p:sldId id="258" r:id="rId3"/>
    <p:sldId id="259" r:id="rId4"/>
    <p:sldId id="260" r:id="rId5"/>
    <p:sldId id="261" r:id="rId6"/>
    <p:sldId id="262" r:id="rId7"/>
    <p:sldId id="267" r:id="rId8"/>
    <p:sldId id="264" r:id="rId9"/>
    <p:sldId id="266" r:id="rId10"/>
    <p:sldId id="268" r:id="rId11"/>
    <p:sldId id="269" r:id="rId12"/>
    <p:sldId id="270" r:id="rId13"/>
    <p:sldId id="271" r:id="rId14"/>
    <p:sldId id="272" r:id="rId15"/>
    <p:sldId id="273" r:id="rId16"/>
    <p:sldId id="274"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B0604020202020204" charset="0"/>
      <p:regular r:id="rId24"/>
      <p:bold r:id="rId25"/>
    </p:embeddedFont>
    <p:embeddedFont>
      <p:font typeface="Open Sans" panose="020B0604020202020204" charset="0"/>
      <p:regular r:id="rId26"/>
      <p:bold r:id="rId27"/>
      <p:italic r:id="rId28"/>
      <p:boldItalic r:id="rId29"/>
    </p:embeddedFont>
    <p:embeddedFont>
      <p:font typeface="Twinkl Cursive Unlooped" panose="02000000000000000000" pitchFamily="2" charset="0"/>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7137"/>
    <a:srgbClr val="393E69"/>
    <a:srgbClr val="27656B"/>
    <a:srgbClr val="99750F"/>
    <a:srgbClr val="861F0E"/>
    <a:srgbClr val="7A285F"/>
    <a:srgbClr val="007AC2"/>
    <a:srgbClr val="E6E6E6"/>
    <a:srgbClr val="3A8380"/>
    <a:srgbClr val="2323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8" d="100"/>
          <a:sy n="88" d="100"/>
        </p:scale>
        <p:origin x="1291"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06/03/2025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06/03/2025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 Single Corner of Rectangle 4"/>
          <p:cNvSpPr/>
          <p:nvPr userDrawn="1"/>
        </p:nvSpPr>
        <p:spPr bwMode="auto">
          <a:xfrm flipV="1">
            <a:off x="457198" y="438151"/>
            <a:ext cx="8220075" cy="5957887"/>
          </a:xfrm>
          <a:prstGeom prst="round1Rect">
            <a:avLst>
              <a:gd name="adj" fmla="val 6253"/>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Cursive Unlooped" panose="02000000000000000000" pitchFamily="2" charset="0"/>
                <a:ea typeface="Open Sans" panose="020B0606030504020204" pitchFamily="34" charset="0"/>
                <a:cs typeface="Open Sans" panose="020B0606030504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Cursive Unlooped" panose="02000000000000000000" pitchFamily="2" charset="0"/>
          <a:ea typeface="Open Sans" panose="020B0606030504020204" pitchFamily="34" charset="0"/>
          <a:cs typeface="Open Sans" panose="020B06060305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Cursive Unlooped" panose="02000000000000000000" pitchFamily="2"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Cursive Unlooped" panose="02000000000000000000" pitchFamily="2"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Cursive Unlooped" panose="02000000000000000000" pitchFamily="2"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Cursive Unlooped" panose="02000000000000000000" pitchFamily="2"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Cursive Unlooped" panose="02000000000000000000" pitchFamily="2"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areas-of-need-send-older-learners-send-inclusion/cognition-and-learning-send-older-learners/curriculum-support-cognition-and-learning-send-older-learners-send-inclusio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slide" Target="slide9.xml"/><Relationship Id="rId1" Type="http://schemas.openxmlformats.org/officeDocument/2006/relationships/slideLayout" Target="../slideLayouts/slideLayout2.xml"/><Relationship Id="rId6" Type="http://schemas.openxmlformats.org/officeDocument/2006/relationships/slide" Target="slide10.xml"/><Relationship Id="rId5" Type="http://schemas.openxmlformats.org/officeDocument/2006/relationships/image" Target="../media/image9.png"/><Relationship Id="rId4" Type="http://schemas.openxmlformats.org/officeDocument/2006/relationships/slide" Target="slide8.xml"/></Relationships>
</file>

<file path=ppt/slides/_rels/slide6.xml.rels><?xml version="1.0" encoding="UTF-8" standalone="yes"?>
<Relationships xmlns="http://schemas.openxmlformats.org/package/2006/relationships"><Relationship Id="rId3" Type="http://schemas.openxmlformats.org/officeDocument/2006/relationships/slide" Target="slide11.xml"/><Relationship Id="rId7" Type="http://schemas.openxmlformats.org/officeDocument/2006/relationships/image" Target="../media/image13.png"/><Relationship Id="rId2" Type="http://schemas.openxmlformats.org/officeDocument/2006/relationships/slide" Target="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slide" Target="slide1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image" Target="../media/image16.png"/><Relationship Id="rId2" Type="http://schemas.openxmlformats.org/officeDocument/2006/relationships/slide" Target="slide1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slide" Target="slide16.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5.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5.xml"/></Relationships>
</file>

<file path=ppt/slides/_rels/slide1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slide" Target="slide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5E8CA15-43B9-4FFE-AB8F-FCE275CB83FF}"/>
              </a:ext>
            </a:extLst>
          </p:cNvPr>
          <p:cNvSpPr/>
          <p:nvPr/>
        </p:nvSpPr>
        <p:spPr>
          <a:xfrm>
            <a:off x="7759817" y="0"/>
            <a:ext cx="1384183" cy="10150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4218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A0C69E0-F8AC-4BA0-8AA2-079F248AA09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3636" b="4566"/>
          <a:stretch/>
        </p:blipFill>
        <p:spPr>
          <a:xfrm>
            <a:off x="4211286" y="313115"/>
            <a:ext cx="4932714" cy="6544886"/>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450905" y="495673"/>
            <a:ext cx="6142842" cy="994306"/>
          </a:xfrm>
        </p:spPr>
        <p:txBody>
          <a:bodyPr/>
          <a:lstStyle/>
          <a:p>
            <a:r>
              <a:rPr lang="en-GB" dirty="0">
                <a:solidFill>
                  <a:srgbClr val="232321"/>
                </a:solidFill>
              </a:rPr>
              <a:t>Why Work in Science?</a:t>
            </a:r>
          </a:p>
        </p:txBody>
      </p:sp>
      <p:sp>
        <p:nvSpPr>
          <p:cNvPr id="7" name="TextBox 6">
            <a:extLst>
              <a:ext uri="{FF2B5EF4-FFF2-40B4-BE49-F238E27FC236}">
                <a16:creationId xmlns:a16="http://schemas.microsoft.com/office/drawing/2014/main" id="{BF2CDBBE-34DD-4D70-9B60-AA24AD74CDF4}"/>
              </a:ext>
            </a:extLst>
          </p:cNvPr>
          <p:cNvSpPr txBox="1"/>
          <p:nvPr/>
        </p:nvSpPr>
        <p:spPr>
          <a:xfrm>
            <a:off x="654339" y="1797570"/>
            <a:ext cx="5754849" cy="3970318"/>
          </a:xfrm>
          <a:prstGeom prst="rect">
            <a:avLst/>
          </a:prstGeom>
          <a:noFill/>
        </p:spPr>
        <p:txBody>
          <a:bodyPr wrap="square">
            <a:spAutoFit/>
          </a:bodyPr>
          <a:lstStyle/>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Science is constantly changing - there are always new developments and discoveries to be made.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How exciting would it be to be a part of that? </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Science is essential to modern life -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the way we live, produce food and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develop medicines are all a result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of science.</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Science is worldwide - you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could have opportunities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to travel the world and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work with specialists from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other countries. </a:t>
            </a:r>
          </a:p>
        </p:txBody>
      </p:sp>
    </p:spTree>
    <p:extLst>
      <p:ext uri="{BB962C8B-B14F-4D97-AF65-F5344CB8AC3E}">
        <p14:creationId xmlns:p14="http://schemas.microsoft.com/office/powerpoint/2010/main" val="3344729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animEffect transition="in" filter="fade">
                                      <p:cBhvr>
                                        <p:cTn id="1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430982" y="495673"/>
            <a:ext cx="8282035" cy="994306"/>
          </a:xfrm>
        </p:spPr>
        <p:txBody>
          <a:bodyPr/>
          <a:lstStyle/>
          <a:p>
            <a:r>
              <a:rPr lang="en-GB" sz="3000" dirty="0">
                <a:solidFill>
                  <a:srgbClr val="232321"/>
                </a:solidFill>
              </a:rPr>
              <a:t>What Are the Different Areas of Science?</a:t>
            </a:r>
          </a:p>
        </p:txBody>
      </p:sp>
      <p:sp>
        <p:nvSpPr>
          <p:cNvPr id="7" name="TextBox 6">
            <a:extLst>
              <a:ext uri="{FF2B5EF4-FFF2-40B4-BE49-F238E27FC236}">
                <a16:creationId xmlns:a16="http://schemas.microsoft.com/office/drawing/2014/main" id="{BF2CDBBE-34DD-4D70-9B60-AA24AD74CDF4}"/>
              </a:ext>
            </a:extLst>
          </p:cNvPr>
          <p:cNvSpPr txBox="1"/>
          <p:nvPr/>
        </p:nvSpPr>
        <p:spPr>
          <a:xfrm>
            <a:off x="671117" y="1321869"/>
            <a:ext cx="7801764" cy="646331"/>
          </a:xfrm>
          <a:prstGeom prst="rect">
            <a:avLst/>
          </a:prstGeom>
          <a:noFill/>
        </p:spPr>
        <p:txBody>
          <a:bodyPr wrap="square">
            <a:spAutoFit/>
          </a:bodyPr>
          <a:lstStyle/>
          <a:p>
            <a:r>
              <a:rPr lang="en-GB" dirty="0">
                <a:latin typeface="Twinkl Cursive Unlooped" panose="02000000000000000000" pitchFamily="2" charset="0"/>
                <a:ea typeface="Open Sans" panose="020B0606030504020204" pitchFamily="34" charset="0"/>
                <a:cs typeface="Open Sans" panose="020B0606030504020204" pitchFamily="34" charset="0"/>
              </a:rPr>
              <a:t>You may already be aware from your science lessons that there are three main types of sciences, with lots of other specialisms stemming from them. </a:t>
            </a:r>
          </a:p>
        </p:txBody>
      </p:sp>
      <p:sp>
        <p:nvSpPr>
          <p:cNvPr id="5" name="Rectangle 4">
            <a:extLst>
              <a:ext uri="{FF2B5EF4-FFF2-40B4-BE49-F238E27FC236}">
                <a16:creationId xmlns:a16="http://schemas.microsoft.com/office/drawing/2014/main" id="{7463C25F-9DFC-44E8-8BDE-882D2785FA68}"/>
              </a:ext>
            </a:extLst>
          </p:cNvPr>
          <p:cNvSpPr/>
          <p:nvPr/>
        </p:nvSpPr>
        <p:spPr>
          <a:xfrm>
            <a:off x="585128" y="2368892"/>
            <a:ext cx="7973738" cy="994306"/>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b="1" dirty="0">
                <a:latin typeface="Twinkl Cursive Unlooped" panose="02000000000000000000" pitchFamily="2" charset="0"/>
                <a:ea typeface="Open Sans" panose="020B0606030504020204" pitchFamily="34" charset="0"/>
                <a:cs typeface="Open Sans" panose="020B0606030504020204" pitchFamily="34" charset="0"/>
              </a:rPr>
              <a:t>biology:</a:t>
            </a:r>
            <a:r>
              <a:rPr lang="en-GB" dirty="0">
                <a:latin typeface="Twinkl Cursive Unlooped" panose="02000000000000000000" pitchFamily="2" charset="0"/>
                <a:ea typeface="Open Sans" panose="020B0606030504020204" pitchFamily="34" charset="0"/>
                <a:cs typeface="Open Sans" panose="020B0606030504020204" pitchFamily="34" charset="0"/>
              </a:rPr>
              <a:t> From the Greek words ‘bios’ meaning life and ‘logos’ meaning study, it is defined as the science of life and living organisms. </a:t>
            </a:r>
          </a:p>
        </p:txBody>
      </p:sp>
      <p:sp>
        <p:nvSpPr>
          <p:cNvPr id="11" name="Rectangle 10">
            <a:extLst>
              <a:ext uri="{FF2B5EF4-FFF2-40B4-BE49-F238E27FC236}">
                <a16:creationId xmlns:a16="http://schemas.microsoft.com/office/drawing/2014/main" id="{AFBBF0B1-3EFD-445E-9AA8-2DC375CB2134}"/>
              </a:ext>
            </a:extLst>
          </p:cNvPr>
          <p:cNvSpPr/>
          <p:nvPr/>
        </p:nvSpPr>
        <p:spPr>
          <a:xfrm>
            <a:off x="585128" y="3528836"/>
            <a:ext cx="7973738" cy="1240303"/>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b="1" dirty="0">
                <a:latin typeface="Twinkl Cursive Unlooped" panose="02000000000000000000" pitchFamily="2" charset="0"/>
                <a:ea typeface="Open Sans" panose="020B0606030504020204" pitchFamily="34" charset="0"/>
                <a:cs typeface="Open Sans" panose="020B0606030504020204" pitchFamily="34" charset="0"/>
              </a:rPr>
              <a:t>chemistry:</a:t>
            </a:r>
            <a:r>
              <a:rPr lang="en-GB" dirty="0">
                <a:latin typeface="Twinkl Cursive Unlooped" panose="02000000000000000000" pitchFamily="2" charset="0"/>
                <a:ea typeface="Open Sans" panose="020B0606030504020204" pitchFamily="34" charset="0"/>
                <a:cs typeface="Open Sans" panose="020B0606030504020204" pitchFamily="34" charset="0"/>
              </a:rPr>
              <a:t> The area of science that deals with the structure of elements and compounds, how they can change and how their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energy changes.</a:t>
            </a:r>
          </a:p>
        </p:txBody>
      </p:sp>
      <p:sp>
        <p:nvSpPr>
          <p:cNvPr id="12" name="Rectangle 11">
            <a:extLst>
              <a:ext uri="{FF2B5EF4-FFF2-40B4-BE49-F238E27FC236}">
                <a16:creationId xmlns:a16="http://schemas.microsoft.com/office/drawing/2014/main" id="{04712978-E9EC-419E-B7DD-2B9EFEB03BB0}"/>
              </a:ext>
            </a:extLst>
          </p:cNvPr>
          <p:cNvSpPr/>
          <p:nvPr/>
        </p:nvSpPr>
        <p:spPr>
          <a:xfrm>
            <a:off x="585128" y="4934777"/>
            <a:ext cx="7973738" cy="1240302"/>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b="1" dirty="0">
                <a:latin typeface="Twinkl Cursive Unlooped" panose="02000000000000000000" pitchFamily="2" charset="0"/>
                <a:ea typeface="Open Sans" panose="020B0606030504020204" pitchFamily="34" charset="0"/>
                <a:cs typeface="Open Sans" panose="020B0606030504020204" pitchFamily="34" charset="0"/>
              </a:rPr>
              <a:t>physics:</a:t>
            </a:r>
            <a:r>
              <a:rPr lang="en-GB" dirty="0">
                <a:latin typeface="Twinkl Cursive Unlooped" panose="02000000000000000000" pitchFamily="2" charset="0"/>
                <a:ea typeface="Open Sans" panose="020B0606030504020204" pitchFamily="34" charset="0"/>
                <a:cs typeface="Open Sans" panose="020B0606030504020204" pitchFamily="34" charset="0"/>
              </a:rPr>
              <a:t> The branch of science that deals with matter and energy and the way they act on each other in heat, light, electricity,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and sound.</a:t>
            </a:r>
          </a:p>
        </p:txBody>
      </p:sp>
    </p:spTree>
    <p:extLst>
      <p:ext uri="{BB962C8B-B14F-4D97-AF65-F5344CB8AC3E}">
        <p14:creationId xmlns:p14="http://schemas.microsoft.com/office/powerpoint/2010/main" val="1427430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430982" y="495673"/>
            <a:ext cx="8282035" cy="994306"/>
          </a:xfrm>
        </p:spPr>
        <p:txBody>
          <a:bodyPr/>
          <a:lstStyle/>
          <a:p>
            <a:r>
              <a:rPr lang="en-GB" dirty="0">
                <a:solidFill>
                  <a:srgbClr val="232321"/>
                </a:solidFill>
              </a:rPr>
              <a:t>Careers in Science</a:t>
            </a:r>
          </a:p>
        </p:txBody>
      </p:sp>
      <p:sp>
        <p:nvSpPr>
          <p:cNvPr id="7" name="TextBox 6">
            <a:extLst>
              <a:ext uri="{FF2B5EF4-FFF2-40B4-BE49-F238E27FC236}">
                <a16:creationId xmlns:a16="http://schemas.microsoft.com/office/drawing/2014/main" id="{BF2CDBBE-34DD-4D70-9B60-AA24AD74CDF4}"/>
              </a:ext>
            </a:extLst>
          </p:cNvPr>
          <p:cNvSpPr txBox="1"/>
          <p:nvPr/>
        </p:nvSpPr>
        <p:spPr>
          <a:xfrm>
            <a:off x="671117" y="1285435"/>
            <a:ext cx="7801764" cy="369332"/>
          </a:xfrm>
          <a:prstGeom prst="rect">
            <a:avLst/>
          </a:prstGeom>
          <a:noFill/>
        </p:spPr>
        <p:txBody>
          <a:bodyPr wrap="square">
            <a:spAutoFit/>
          </a:bodyPr>
          <a:lstStyle/>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There are some careers that have an obvious link to science, such as: </a:t>
            </a:r>
          </a:p>
        </p:txBody>
      </p:sp>
      <p:sp>
        <p:nvSpPr>
          <p:cNvPr id="5" name="Rectangle 4">
            <a:extLst>
              <a:ext uri="{FF2B5EF4-FFF2-40B4-BE49-F238E27FC236}">
                <a16:creationId xmlns:a16="http://schemas.microsoft.com/office/drawing/2014/main" id="{7463C25F-9DFC-44E8-8BDE-882D2785FA68}"/>
              </a:ext>
            </a:extLst>
          </p:cNvPr>
          <p:cNvSpPr/>
          <p:nvPr/>
        </p:nvSpPr>
        <p:spPr>
          <a:xfrm>
            <a:off x="620780" y="1762907"/>
            <a:ext cx="2583810" cy="3806187"/>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Doctor</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sp>
        <p:nvSpPr>
          <p:cNvPr id="11" name="Rectangle 10">
            <a:extLst>
              <a:ext uri="{FF2B5EF4-FFF2-40B4-BE49-F238E27FC236}">
                <a16:creationId xmlns:a16="http://schemas.microsoft.com/office/drawing/2014/main" id="{AFBBF0B1-3EFD-445E-9AA8-2DC375CB2134}"/>
              </a:ext>
            </a:extLst>
          </p:cNvPr>
          <p:cNvSpPr/>
          <p:nvPr/>
        </p:nvSpPr>
        <p:spPr>
          <a:xfrm>
            <a:off x="3280094" y="1762908"/>
            <a:ext cx="2583810" cy="3806186"/>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Nurse</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sp>
        <p:nvSpPr>
          <p:cNvPr id="12" name="Rectangle 11">
            <a:extLst>
              <a:ext uri="{FF2B5EF4-FFF2-40B4-BE49-F238E27FC236}">
                <a16:creationId xmlns:a16="http://schemas.microsoft.com/office/drawing/2014/main" id="{04712978-E9EC-419E-B7DD-2B9EFEB03BB0}"/>
              </a:ext>
            </a:extLst>
          </p:cNvPr>
          <p:cNvSpPr/>
          <p:nvPr/>
        </p:nvSpPr>
        <p:spPr>
          <a:xfrm>
            <a:off x="5939410" y="1762908"/>
            <a:ext cx="2583810" cy="3806185"/>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Science Teacher</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pic>
        <p:nvPicPr>
          <p:cNvPr id="6" name="Picture 5">
            <a:extLst>
              <a:ext uri="{FF2B5EF4-FFF2-40B4-BE49-F238E27FC236}">
                <a16:creationId xmlns:a16="http://schemas.microsoft.com/office/drawing/2014/main" id="{17C44B04-0108-49A8-B53B-AE93CB0A336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9462"/>
          <a:stretch/>
        </p:blipFill>
        <p:spPr>
          <a:xfrm>
            <a:off x="3385384" y="2315078"/>
            <a:ext cx="2272563" cy="3254015"/>
          </a:xfrm>
          <a:prstGeom prst="rect">
            <a:avLst/>
          </a:prstGeom>
        </p:spPr>
      </p:pic>
      <p:pic>
        <p:nvPicPr>
          <p:cNvPr id="9" name="Picture 8">
            <a:extLst>
              <a:ext uri="{FF2B5EF4-FFF2-40B4-BE49-F238E27FC236}">
                <a16:creationId xmlns:a16="http://schemas.microsoft.com/office/drawing/2014/main" id="{5B89E467-C6FD-4CC2-9F48-394039DC481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7488"/>
          <a:stretch/>
        </p:blipFill>
        <p:spPr>
          <a:xfrm>
            <a:off x="808498" y="2248277"/>
            <a:ext cx="2208373" cy="3320815"/>
          </a:xfrm>
          <a:prstGeom prst="rect">
            <a:avLst/>
          </a:prstGeom>
        </p:spPr>
      </p:pic>
      <p:pic>
        <p:nvPicPr>
          <p:cNvPr id="13" name="Picture 12">
            <a:extLst>
              <a:ext uri="{FF2B5EF4-FFF2-40B4-BE49-F238E27FC236}">
                <a16:creationId xmlns:a16="http://schemas.microsoft.com/office/drawing/2014/main" id="{5B8534EB-AFB3-402B-98C0-0A76D904919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9847" b="59473"/>
          <a:stretch/>
        </p:blipFill>
        <p:spPr>
          <a:xfrm>
            <a:off x="5657947" y="2315077"/>
            <a:ext cx="3486053" cy="3254015"/>
          </a:xfrm>
          <a:prstGeom prst="rect">
            <a:avLst/>
          </a:prstGeom>
        </p:spPr>
      </p:pic>
      <p:sp>
        <p:nvSpPr>
          <p:cNvPr id="17" name="TextBox 16">
            <a:extLst>
              <a:ext uri="{FF2B5EF4-FFF2-40B4-BE49-F238E27FC236}">
                <a16:creationId xmlns:a16="http://schemas.microsoft.com/office/drawing/2014/main" id="{1D6DA1DA-DDD4-4D00-AA1A-6058CD3421DC}"/>
              </a:ext>
            </a:extLst>
          </p:cNvPr>
          <p:cNvSpPr txBox="1"/>
          <p:nvPr/>
        </p:nvSpPr>
        <p:spPr>
          <a:xfrm>
            <a:off x="620779" y="5673106"/>
            <a:ext cx="7852101" cy="646331"/>
          </a:xfrm>
          <a:prstGeom prst="rect">
            <a:avLst/>
          </a:prstGeom>
          <a:noFill/>
        </p:spPr>
        <p:txBody>
          <a:bodyPr wrap="square">
            <a:spAutoFit/>
          </a:bodyPr>
          <a:lstStyle/>
          <a:p>
            <a:r>
              <a:rPr lang="en-GB" dirty="0">
                <a:latin typeface="Twinkl Cursive Unlooped" panose="02000000000000000000" pitchFamily="2" charset="0"/>
                <a:ea typeface="Open Sans" panose="020B0606030504020204" pitchFamily="34" charset="0"/>
                <a:cs typeface="Open Sans" panose="020B0606030504020204" pitchFamily="34" charset="0"/>
              </a:rPr>
              <a:t>However, some are more specialised than others and you may not have considered them as a potential career!</a:t>
            </a:r>
          </a:p>
        </p:txBody>
      </p:sp>
    </p:spTree>
    <p:extLst>
      <p:ext uri="{BB962C8B-B14F-4D97-AF65-F5344CB8AC3E}">
        <p14:creationId xmlns:p14="http://schemas.microsoft.com/office/powerpoint/2010/main" val="93469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11" grpId="0" animBg="1"/>
      <p:bldP spid="12" grpId="0" animBg="1"/>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430982" y="495673"/>
            <a:ext cx="8282035" cy="994306"/>
          </a:xfrm>
        </p:spPr>
        <p:txBody>
          <a:bodyPr/>
          <a:lstStyle/>
          <a:p>
            <a:r>
              <a:rPr lang="en-GB" dirty="0">
                <a:solidFill>
                  <a:srgbClr val="232321"/>
                </a:solidFill>
              </a:rPr>
              <a:t>Careers in Biology</a:t>
            </a:r>
          </a:p>
        </p:txBody>
      </p:sp>
      <p:sp>
        <p:nvSpPr>
          <p:cNvPr id="7" name="TextBox 6">
            <a:extLst>
              <a:ext uri="{FF2B5EF4-FFF2-40B4-BE49-F238E27FC236}">
                <a16:creationId xmlns:a16="http://schemas.microsoft.com/office/drawing/2014/main" id="{BF2CDBBE-34DD-4D70-9B60-AA24AD74CDF4}"/>
              </a:ext>
            </a:extLst>
          </p:cNvPr>
          <p:cNvSpPr txBox="1"/>
          <p:nvPr/>
        </p:nvSpPr>
        <p:spPr>
          <a:xfrm>
            <a:off x="671117" y="1285435"/>
            <a:ext cx="7801764" cy="1200329"/>
          </a:xfrm>
          <a:prstGeom prst="rect">
            <a:avLst/>
          </a:prstGeom>
          <a:noFill/>
        </p:spPr>
        <p:txBody>
          <a:bodyPr wrap="square">
            <a:spAutoFit/>
          </a:bodyPr>
          <a:lstStyle/>
          <a:p>
            <a:r>
              <a:rPr lang="en-GB" dirty="0">
                <a:latin typeface="Twinkl Cursive Unlooped" panose="02000000000000000000" pitchFamily="2" charset="0"/>
                <a:ea typeface="Open Sans" panose="020B0606030504020204" pitchFamily="34" charset="0"/>
                <a:cs typeface="Open Sans" panose="020B0606030504020204" pitchFamily="34" charset="0"/>
              </a:rPr>
              <a:t>A career in biology could be perfect for you if you enjoy the study of nature or living things. </a:t>
            </a:r>
          </a:p>
          <a:p>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r>
              <a:rPr lang="en-GB" dirty="0">
                <a:latin typeface="Twinkl Cursive Unlooped" panose="02000000000000000000" pitchFamily="2" charset="0"/>
                <a:ea typeface="Open Sans" panose="020B0606030504020204" pitchFamily="34" charset="0"/>
                <a:cs typeface="Open Sans" panose="020B0606030504020204" pitchFamily="34" charset="0"/>
              </a:rPr>
              <a:t>Click on a picture to learn more about each career.</a:t>
            </a:r>
          </a:p>
        </p:txBody>
      </p:sp>
      <p:sp>
        <p:nvSpPr>
          <p:cNvPr id="11" name="Rectangle 10">
            <a:hlinkClick r:id="rId2" action="ppaction://hlinksldjump"/>
            <a:extLst>
              <a:ext uri="{FF2B5EF4-FFF2-40B4-BE49-F238E27FC236}">
                <a16:creationId xmlns:a16="http://schemas.microsoft.com/office/drawing/2014/main" id="{AFBBF0B1-3EFD-445E-9AA8-2DC375CB2134}"/>
              </a:ext>
            </a:extLst>
          </p:cNvPr>
          <p:cNvSpPr/>
          <p:nvPr/>
        </p:nvSpPr>
        <p:spPr>
          <a:xfrm>
            <a:off x="3280094" y="2613989"/>
            <a:ext cx="2583810" cy="3601147"/>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Zoo Keeper</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pic>
        <p:nvPicPr>
          <p:cNvPr id="14" name="Picture 13">
            <a:hlinkClick r:id="rId2" action="ppaction://hlinksldjump"/>
            <a:extLst>
              <a:ext uri="{FF2B5EF4-FFF2-40B4-BE49-F238E27FC236}">
                <a16:creationId xmlns:a16="http://schemas.microsoft.com/office/drawing/2014/main" id="{86736367-62D0-4197-8C58-2063E5E7B21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966" t="1" b="37878"/>
          <a:stretch/>
        </p:blipFill>
        <p:spPr>
          <a:xfrm>
            <a:off x="3280094" y="3154792"/>
            <a:ext cx="2659313" cy="3264065"/>
          </a:xfrm>
          <a:prstGeom prst="rect">
            <a:avLst/>
          </a:prstGeom>
        </p:spPr>
      </p:pic>
      <p:sp>
        <p:nvSpPr>
          <p:cNvPr id="5" name="Rectangle 4">
            <a:hlinkClick r:id="rId4" action="ppaction://hlinksldjump"/>
            <a:extLst>
              <a:ext uri="{FF2B5EF4-FFF2-40B4-BE49-F238E27FC236}">
                <a16:creationId xmlns:a16="http://schemas.microsoft.com/office/drawing/2014/main" id="{7463C25F-9DFC-44E8-8BDE-882D2785FA68}"/>
              </a:ext>
            </a:extLst>
          </p:cNvPr>
          <p:cNvSpPr/>
          <p:nvPr/>
        </p:nvSpPr>
        <p:spPr>
          <a:xfrm>
            <a:off x="620780" y="2613991"/>
            <a:ext cx="2583810" cy="3601146"/>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Forensic Scientist</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pic>
        <p:nvPicPr>
          <p:cNvPr id="8" name="Picture 7">
            <a:hlinkClick r:id="rId4" action="ppaction://hlinksldjump"/>
            <a:extLst>
              <a:ext uri="{FF2B5EF4-FFF2-40B4-BE49-F238E27FC236}">
                <a16:creationId xmlns:a16="http://schemas.microsoft.com/office/drawing/2014/main" id="{D6729FAD-9FCD-402B-8720-070C35B29A2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 b="46809"/>
          <a:stretch/>
        </p:blipFill>
        <p:spPr>
          <a:xfrm>
            <a:off x="752615" y="3024446"/>
            <a:ext cx="2320140" cy="3394412"/>
          </a:xfrm>
          <a:prstGeom prst="rect">
            <a:avLst/>
          </a:prstGeom>
        </p:spPr>
      </p:pic>
      <p:sp>
        <p:nvSpPr>
          <p:cNvPr id="12" name="Rectangle 11">
            <a:hlinkClick r:id="rId6" action="ppaction://hlinksldjump"/>
            <a:extLst>
              <a:ext uri="{FF2B5EF4-FFF2-40B4-BE49-F238E27FC236}">
                <a16:creationId xmlns:a16="http://schemas.microsoft.com/office/drawing/2014/main" id="{04712978-E9EC-419E-B7DD-2B9EFEB03BB0}"/>
              </a:ext>
            </a:extLst>
          </p:cNvPr>
          <p:cNvSpPr/>
          <p:nvPr/>
        </p:nvSpPr>
        <p:spPr>
          <a:xfrm>
            <a:off x="5939410" y="2613989"/>
            <a:ext cx="2583810" cy="3601147"/>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Marine Biologist</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pic>
        <p:nvPicPr>
          <p:cNvPr id="16" name="Picture 15">
            <a:hlinkClick r:id="rId6" action="ppaction://hlinksldjump"/>
            <a:extLst>
              <a:ext uri="{FF2B5EF4-FFF2-40B4-BE49-F238E27FC236}">
                <a16:creationId xmlns:a16="http://schemas.microsoft.com/office/drawing/2014/main" id="{8465F547-25DD-41CE-918F-36ACE4FE67C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1604"/>
          <a:stretch/>
        </p:blipFill>
        <p:spPr>
          <a:xfrm>
            <a:off x="5939408" y="3098261"/>
            <a:ext cx="2773609" cy="3264065"/>
          </a:xfrm>
          <a:prstGeom prst="rect">
            <a:avLst/>
          </a:prstGeom>
        </p:spPr>
      </p:pic>
    </p:spTree>
    <p:extLst>
      <p:ext uri="{BB962C8B-B14F-4D97-AF65-F5344CB8AC3E}">
        <p14:creationId xmlns:p14="http://schemas.microsoft.com/office/powerpoint/2010/main" val="4288259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par>
                          <p:cTn id="13" fill="hold">
                            <p:stCondLst>
                              <p:cond delay="500"/>
                            </p:stCondLst>
                            <p:childTnLst>
                              <p:par>
                                <p:cTn id="14" presetID="10" presetClass="entr" presetSubtype="0" fill="hold" grpId="0" nodeType="afterEffect">
                                  <p:stCondLst>
                                    <p:cond delay="7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7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7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nodeType="withEffect">
                                  <p:stCondLst>
                                    <p:cond delay="7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70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nodeType="withEffect">
                                  <p:stCondLst>
                                    <p:cond delay="7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430982" y="495673"/>
            <a:ext cx="8282035" cy="994306"/>
          </a:xfrm>
        </p:spPr>
        <p:txBody>
          <a:bodyPr/>
          <a:lstStyle/>
          <a:p>
            <a:r>
              <a:rPr lang="en-GB" dirty="0">
                <a:solidFill>
                  <a:srgbClr val="232321"/>
                </a:solidFill>
              </a:rPr>
              <a:t>Careers in Chemistry</a:t>
            </a:r>
          </a:p>
        </p:txBody>
      </p:sp>
      <p:sp>
        <p:nvSpPr>
          <p:cNvPr id="7" name="TextBox 6">
            <a:extLst>
              <a:ext uri="{FF2B5EF4-FFF2-40B4-BE49-F238E27FC236}">
                <a16:creationId xmlns:a16="http://schemas.microsoft.com/office/drawing/2014/main" id="{BF2CDBBE-34DD-4D70-9B60-AA24AD74CDF4}"/>
              </a:ext>
            </a:extLst>
          </p:cNvPr>
          <p:cNvSpPr txBox="1"/>
          <p:nvPr/>
        </p:nvSpPr>
        <p:spPr>
          <a:xfrm>
            <a:off x="671117" y="1285435"/>
            <a:ext cx="7801764" cy="1200329"/>
          </a:xfrm>
          <a:prstGeom prst="rect">
            <a:avLst/>
          </a:prstGeom>
          <a:noFill/>
        </p:spPr>
        <p:txBody>
          <a:bodyPr wrap="square">
            <a:spAutoFit/>
          </a:bodyPr>
          <a:lstStyle/>
          <a:p>
            <a:r>
              <a:rPr lang="en-GB" dirty="0">
                <a:latin typeface="Twinkl Cursive Unlooped" panose="02000000000000000000" pitchFamily="2" charset="0"/>
                <a:ea typeface="Open Sans" panose="020B0606030504020204" pitchFamily="34" charset="0"/>
                <a:cs typeface="Open Sans" panose="020B0606030504020204" pitchFamily="34" charset="0"/>
              </a:rPr>
              <a:t>A career in chemistry could be perfect for you if you enjoy working with chemicals or conducting experiments.</a:t>
            </a:r>
          </a:p>
          <a:p>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r>
              <a:rPr lang="en-GB" dirty="0">
                <a:latin typeface="Twinkl Cursive Unlooped" panose="02000000000000000000" pitchFamily="2" charset="0"/>
                <a:ea typeface="Open Sans" panose="020B0606030504020204" pitchFamily="34" charset="0"/>
                <a:cs typeface="Open Sans" panose="020B0606030504020204" pitchFamily="34" charset="0"/>
              </a:rPr>
              <a:t>Click on a picture to learn more about each career.</a:t>
            </a:r>
          </a:p>
        </p:txBody>
      </p:sp>
      <p:sp>
        <p:nvSpPr>
          <p:cNvPr id="12" name="Rectangle 11">
            <a:hlinkClick r:id="rId2" action="ppaction://hlinksldjump"/>
            <a:extLst>
              <a:ext uri="{FF2B5EF4-FFF2-40B4-BE49-F238E27FC236}">
                <a16:creationId xmlns:a16="http://schemas.microsoft.com/office/drawing/2014/main" id="{04712978-E9EC-419E-B7DD-2B9EFEB03BB0}"/>
              </a:ext>
            </a:extLst>
          </p:cNvPr>
          <p:cNvSpPr/>
          <p:nvPr/>
        </p:nvSpPr>
        <p:spPr>
          <a:xfrm>
            <a:off x="5939410" y="2613989"/>
            <a:ext cx="2583810" cy="3601147"/>
          </a:xfrm>
          <a:prstGeom prst="rect">
            <a:avLst/>
          </a:prstGeom>
          <a:solidFill>
            <a:srgbClr val="9975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Toxicologist</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sp>
        <p:nvSpPr>
          <p:cNvPr id="5" name="Rectangle 4">
            <a:hlinkClick r:id="rId3" action="ppaction://hlinksldjump"/>
            <a:extLst>
              <a:ext uri="{FF2B5EF4-FFF2-40B4-BE49-F238E27FC236}">
                <a16:creationId xmlns:a16="http://schemas.microsoft.com/office/drawing/2014/main" id="{7463C25F-9DFC-44E8-8BDE-882D2785FA68}"/>
              </a:ext>
            </a:extLst>
          </p:cNvPr>
          <p:cNvSpPr/>
          <p:nvPr/>
        </p:nvSpPr>
        <p:spPr>
          <a:xfrm>
            <a:off x="620780" y="2613991"/>
            <a:ext cx="2583810" cy="3601146"/>
          </a:xfrm>
          <a:prstGeom prst="rect">
            <a:avLst/>
          </a:prstGeom>
          <a:solidFill>
            <a:srgbClr val="7A2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Pharmacist</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pic>
        <p:nvPicPr>
          <p:cNvPr id="6" name="Picture 5">
            <a:hlinkClick r:id="rId3" action="ppaction://hlinksldjump"/>
            <a:extLst>
              <a:ext uri="{FF2B5EF4-FFF2-40B4-BE49-F238E27FC236}">
                <a16:creationId xmlns:a16="http://schemas.microsoft.com/office/drawing/2014/main" id="{E7955F7E-5CBC-455E-ADEB-D61204BF5D2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6946"/>
          <a:stretch/>
        </p:blipFill>
        <p:spPr>
          <a:xfrm>
            <a:off x="1038121" y="3112818"/>
            <a:ext cx="1741862" cy="3307861"/>
          </a:xfrm>
          <a:prstGeom prst="rect">
            <a:avLst/>
          </a:prstGeom>
        </p:spPr>
      </p:pic>
      <p:sp>
        <p:nvSpPr>
          <p:cNvPr id="11" name="Rectangle 10">
            <a:hlinkClick r:id="rId5" action="ppaction://hlinksldjump"/>
            <a:extLst>
              <a:ext uri="{FF2B5EF4-FFF2-40B4-BE49-F238E27FC236}">
                <a16:creationId xmlns:a16="http://schemas.microsoft.com/office/drawing/2014/main" id="{AFBBF0B1-3EFD-445E-9AA8-2DC375CB2134}"/>
              </a:ext>
            </a:extLst>
          </p:cNvPr>
          <p:cNvSpPr/>
          <p:nvPr/>
        </p:nvSpPr>
        <p:spPr>
          <a:xfrm>
            <a:off x="3280094" y="2613989"/>
            <a:ext cx="2583810" cy="3601147"/>
          </a:xfrm>
          <a:prstGeom prst="rect">
            <a:avLst/>
          </a:prstGeom>
          <a:solidFill>
            <a:srgbClr val="861F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Materials Engineer</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pic>
        <p:nvPicPr>
          <p:cNvPr id="10" name="Picture 9">
            <a:hlinkClick r:id="rId5" action="ppaction://hlinksldjump"/>
            <a:extLst>
              <a:ext uri="{FF2B5EF4-FFF2-40B4-BE49-F238E27FC236}">
                <a16:creationId xmlns:a16="http://schemas.microsoft.com/office/drawing/2014/main" id="{23F1E881-BC59-47C6-AC7E-6A936E331FF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40249"/>
          <a:stretch/>
        </p:blipFill>
        <p:spPr>
          <a:xfrm>
            <a:off x="3726418" y="3112818"/>
            <a:ext cx="1691162" cy="3307861"/>
          </a:xfrm>
          <a:prstGeom prst="rect">
            <a:avLst/>
          </a:prstGeom>
        </p:spPr>
      </p:pic>
      <p:pic>
        <p:nvPicPr>
          <p:cNvPr id="15" name="Picture 14">
            <a:hlinkClick r:id="rId2" action="ppaction://hlinksldjump"/>
            <a:extLst>
              <a:ext uri="{FF2B5EF4-FFF2-40B4-BE49-F238E27FC236}">
                <a16:creationId xmlns:a16="http://schemas.microsoft.com/office/drawing/2014/main" id="{14F87F48-2E24-4C09-A0C2-39AC6895553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44045"/>
          <a:stretch/>
        </p:blipFill>
        <p:spPr>
          <a:xfrm>
            <a:off x="6202371" y="3105077"/>
            <a:ext cx="2386416" cy="3315602"/>
          </a:xfrm>
          <a:prstGeom prst="rect">
            <a:avLst/>
          </a:prstGeom>
        </p:spPr>
      </p:pic>
    </p:spTree>
    <p:extLst>
      <p:ext uri="{BB962C8B-B14F-4D97-AF65-F5344CB8AC3E}">
        <p14:creationId xmlns:p14="http://schemas.microsoft.com/office/powerpoint/2010/main" val="3996358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par>
                          <p:cTn id="13" fill="hold">
                            <p:stCondLst>
                              <p:cond delay="500"/>
                            </p:stCondLst>
                            <p:childTnLst>
                              <p:par>
                                <p:cTn id="14" presetID="10" presetClass="entr" presetSubtype="0" fill="hold" grpId="0" nodeType="afterEffect">
                                  <p:stCondLst>
                                    <p:cond delay="70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7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7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70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7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7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5"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2CDBBE-34DD-4D70-9B60-AA24AD74CDF4}"/>
              </a:ext>
            </a:extLst>
          </p:cNvPr>
          <p:cNvSpPr txBox="1"/>
          <p:nvPr/>
        </p:nvSpPr>
        <p:spPr>
          <a:xfrm>
            <a:off x="671117" y="1285435"/>
            <a:ext cx="7801764" cy="1200329"/>
          </a:xfrm>
          <a:prstGeom prst="rect">
            <a:avLst/>
          </a:prstGeom>
          <a:noFill/>
        </p:spPr>
        <p:txBody>
          <a:bodyPr wrap="square">
            <a:spAutoFit/>
          </a:bodyPr>
          <a:lstStyle/>
          <a:p>
            <a:r>
              <a:rPr lang="en-GB" dirty="0">
                <a:latin typeface="Twinkl Cursive Unlooped" panose="02000000000000000000" pitchFamily="2" charset="0"/>
                <a:ea typeface="Open Sans" panose="020B0606030504020204" pitchFamily="34" charset="0"/>
                <a:cs typeface="Open Sans" panose="020B0606030504020204" pitchFamily="34" charset="0"/>
              </a:rPr>
              <a:t>A career in physics could be perfect for you if you enjoy the study of space and matter.</a:t>
            </a:r>
            <a:br>
              <a:rPr lang="en-GB" dirty="0">
                <a:latin typeface="Twinkl Cursive Unlooped" panose="02000000000000000000" pitchFamily="2" charset="0"/>
                <a:ea typeface="Open Sans" panose="020B0606030504020204" pitchFamily="34" charset="0"/>
                <a:cs typeface="Open Sans" panose="020B0606030504020204" pitchFamily="34" charset="0"/>
              </a:rPr>
            </a:b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r>
              <a:rPr lang="en-GB" dirty="0">
                <a:latin typeface="Twinkl Cursive Unlooped" panose="02000000000000000000" pitchFamily="2" charset="0"/>
                <a:ea typeface="Open Sans" panose="020B0606030504020204" pitchFamily="34" charset="0"/>
                <a:cs typeface="Open Sans" panose="020B0606030504020204" pitchFamily="34" charset="0"/>
              </a:rPr>
              <a:t>Click on a picture to learn more about each career.</a:t>
            </a:r>
          </a:p>
        </p:txBody>
      </p:sp>
      <p:sp>
        <p:nvSpPr>
          <p:cNvPr id="11" name="Rectangle 10">
            <a:hlinkClick r:id="rId2" action="ppaction://hlinksldjump"/>
            <a:extLst>
              <a:ext uri="{FF2B5EF4-FFF2-40B4-BE49-F238E27FC236}">
                <a16:creationId xmlns:a16="http://schemas.microsoft.com/office/drawing/2014/main" id="{AFBBF0B1-3EFD-445E-9AA8-2DC375CB2134}"/>
              </a:ext>
            </a:extLst>
          </p:cNvPr>
          <p:cNvSpPr/>
          <p:nvPr/>
        </p:nvSpPr>
        <p:spPr>
          <a:xfrm>
            <a:off x="3280094" y="2613989"/>
            <a:ext cx="2583810" cy="3601147"/>
          </a:xfrm>
          <a:prstGeom prst="rect">
            <a:avLst/>
          </a:prstGeom>
          <a:solidFill>
            <a:srgbClr val="276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Pilot</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sp>
        <p:nvSpPr>
          <p:cNvPr id="5" name="Rectangle 4">
            <a:hlinkClick r:id="rId3" action="ppaction://hlinksldjump"/>
            <a:extLst>
              <a:ext uri="{FF2B5EF4-FFF2-40B4-BE49-F238E27FC236}">
                <a16:creationId xmlns:a16="http://schemas.microsoft.com/office/drawing/2014/main" id="{7463C25F-9DFC-44E8-8BDE-882D2785FA68}"/>
              </a:ext>
            </a:extLst>
          </p:cNvPr>
          <p:cNvSpPr/>
          <p:nvPr/>
        </p:nvSpPr>
        <p:spPr>
          <a:xfrm>
            <a:off x="620780" y="2613991"/>
            <a:ext cx="2583810" cy="3601146"/>
          </a:xfrm>
          <a:prstGeom prst="rect">
            <a:avLst/>
          </a:prstGeom>
          <a:solidFill>
            <a:srgbClr val="393E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Astronomer</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sp>
        <p:nvSpPr>
          <p:cNvPr id="12" name="Rectangle 11">
            <a:hlinkClick r:id="rId4" action="ppaction://hlinksldjump"/>
            <a:extLst>
              <a:ext uri="{FF2B5EF4-FFF2-40B4-BE49-F238E27FC236}">
                <a16:creationId xmlns:a16="http://schemas.microsoft.com/office/drawing/2014/main" id="{04712978-E9EC-419E-B7DD-2B9EFEB03BB0}"/>
              </a:ext>
            </a:extLst>
          </p:cNvPr>
          <p:cNvSpPr/>
          <p:nvPr/>
        </p:nvSpPr>
        <p:spPr>
          <a:xfrm>
            <a:off x="5939410" y="2613989"/>
            <a:ext cx="2583810" cy="3601147"/>
          </a:xfrm>
          <a:prstGeom prst="rect">
            <a:avLst/>
          </a:prstGeom>
          <a:solidFill>
            <a:srgbClr val="697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Meteorologist</a:t>
            </a:r>
            <a:endParaRPr lang="en-GB" dirty="0">
              <a:latin typeface="Twinkl Cursive Unlooped" panose="02000000000000000000" pitchFamily="2" charset="0"/>
              <a:ea typeface="Open Sans" panose="020B0606030504020204" pitchFamily="34" charset="0"/>
              <a:cs typeface="Open Sans" panose="020B0606030504020204" pitchFamily="34" charset="0"/>
            </a:endParaRPr>
          </a:p>
        </p:txBody>
      </p:sp>
      <p:pic>
        <p:nvPicPr>
          <p:cNvPr id="4" name="Picture 3">
            <a:hlinkClick r:id="rId3" action="ppaction://hlinksldjump"/>
            <a:extLst>
              <a:ext uri="{FF2B5EF4-FFF2-40B4-BE49-F238E27FC236}">
                <a16:creationId xmlns:a16="http://schemas.microsoft.com/office/drawing/2014/main" id="{A5BE1FE6-0987-4540-B289-ECD0A237121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9410"/>
          <a:stretch/>
        </p:blipFill>
        <p:spPr>
          <a:xfrm>
            <a:off x="759290" y="3070805"/>
            <a:ext cx="2838675" cy="3349873"/>
          </a:xfrm>
          <a:prstGeom prst="rect">
            <a:avLst/>
          </a:prstGeom>
        </p:spPr>
      </p:pic>
      <p:pic>
        <p:nvPicPr>
          <p:cNvPr id="9" name="Picture 8">
            <a:hlinkClick r:id="rId2" action="ppaction://hlinksldjump"/>
            <a:extLst>
              <a:ext uri="{FF2B5EF4-FFF2-40B4-BE49-F238E27FC236}">
                <a16:creationId xmlns:a16="http://schemas.microsoft.com/office/drawing/2014/main" id="{148A5DF4-DDBB-4724-9B56-180DB9E21E1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9887"/>
          <a:stretch/>
        </p:blipFill>
        <p:spPr>
          <a:xfrm>
            <a:off x="3837570" y="3070805"/>
            <a:ext cx="1468858" cy="3349873"/>
          </a:xfrm>
          <a:prstGeom prst="rect">
            <a:avLst/>
          </a:prstGeom>
        </p:spPr>
      </p:pic>
      <p:pic>
        <p:nvPicPr>
          <p:cNvPr id="14" name="Picture 13">
            <a:hlinkClick r:id="rId4" action="ppaction://hlinksldjump"/>
            <a:extLst>
              <a:ext uri="{FF2B5EF4-FFF2-40B4-BE49-F238E27FC236}">
                <a16:creationId xmlns:a16="http://schemas.microsoft.com/office/drawing/2014/main" id="{C234C353-A7BF-4FF6-87A3-BCC15A454C3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6255" r="17392"/>
          <a:stretch/>
        </p:blipFill>
        <p:spPr>
          <a:xfrm>
            <a:off x="5939408" y="3070805"/>
            <a:ext cx="2583811" cy="2753525"/>
          </a:xfrm>
          <a:prstGeom prst="rect">
            <a:avLst/>
          </a:prstGeom>
        </p:spPr>
      </p:pic>
      <p:sp>
        <p:nvSpPr>
          <p:cNvPr id="15" name="Title 1">
            <a:extLst>
              <a:ext uri="{FF2B5EF4-FFF2-40B4-BE49-F238E27FC236}">
                <a16:creationId xmlns:a16="http://schemas.microsoft.com/office/drawing/2014/main" id="{63AACA29-7F36-4833-A7F2-A6155148B787}"/>
              </a:ext>
            </a:extLst>
          </p:cNvPr>
          <p:cNvSpPr>
            <a:spLocks noGrp="1"/>
          </p:cNvSpPr>
          <p:nvPr>
            <p:ph type="title"/>
          </p:nvPr>
        </p:nvSpPr>
        <p:spPr>
          <a:xfrm>
            <a:off x="430982" y="495673"/>
            <a:ext cx="8282035" cy="994306"/>
          </a:xfrm>
        </p:spPr>
        <p:txBody>
          <a:bodyPr/>
          <a:lstStyle/>
          <a:p>
            <a:r>
              <a:rPr lang="en-GB" dirty="0">
                <a:solidFill>
                  <a:srgbClr val="232321"/>
                </a:solidFill>
              </a:rPr>
              <a:t>Careers in Physics</a:t>
            </a:r>
          </a:p>
        </p:txBody>
      </p:sp>
    </p:spTree>
    <p:extLst>
      <p:ext uri="{BB962C8B-B14F-4D97-AF65-F5344CB8AC3E}">
        <p14:creationId xmlns:p14="http://schemas.microsoft.com/office/powerpoint/2010/main" val="2141855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childTnLst>
                          </p:cTn>
                        </p:par>
                        <p:par>
                          <p:cTn id="8" fill="hold">
                            <p:stCondLst>
                              <p:cond delay="500"/>
                            </p:stCondLst>
                            <p:childTnLst>
                              <p:par>
                                <p:cTn id="9" presetID="10" presetClass="entr" presetSubtype="0" fill="hold" grpId="0" nodeType="afterEffect">
                                  <p:stCondLst>
                                    <p:cond delay="7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nodeType="withEffect">
                                  <p:stCondLst>
                                    <p:cond delay="7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10" presetClass="entr" presetSubtype="0" fill="hold" grpId="0" nodeType="withEffect">
                                  <p:stCondLst>
                                    <p:cond delay="7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nodeType="withEffect">
                                  <p:stCondLst>
                                    <p:cond delay="7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7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nodeType="withEffect">
                                  <p:stCondLst>
                                    <p:cond delay="70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6" y="445977"/>
            <a:ext cx="5115053" cy="994306"/>
          </a:xfrm>
        </p:spPr>
        <p:txBody>
          <a:bodyPr/>
          <a:lstStyle/>
          <a:p>
            <a:r>
              <a:rPr lang="en-GB" dirty="0">
                <a:solidFill>
                  <a:srgbClr val="232321"/>
                </a:solidFill>
              </a:rPr>
              <a:t>Forensic Scientist</a:t>
            </a:r>
          </a:p>
        </p:txBody>
      </p:sp>
      <p:pic>
        <p:nvPicPr>
          <p:cNvPr id="22" name="Picture 21">
            <a:extLst>
              <a:ext uri="{FF2B5EF4-FFF2-40B4-BE49-F238E27FC236}">
                <a16:creationId xmlns:a16="http://schemas.microsoft.com/office/drawing/2014/main" id="{1494BC04-B8BD-4E61-BBA1-A233B9E174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129916" y="308231"/>
            <a:ext cx="1754334" cy="4825171"/>
          </a:xfrm>
          <a:prstGeom prst="rect">
            <a:avLst/>
          </a:prstGeom>
        </p:spPr>
      </p:pic>
      <p:sp>
        <p:nvSpPr>
          <p:cNvPr id="4" name="Rectangle 3">
            <a:extLst>
              <a:ext uri="{FF2B5EF4-FFF2-40B4-BE49-F238E27FC236}">
                <a16:creationId xmlns:a16="http://schemas.microsoft.com/office/drawing/2014/main" id="{E44A93F6-F195-41A8-B80A-C77D79986D2E}"/>
              </a:ext>
            </a:extLst>
          </p:cNvPr>
          <p:cNvSpPr/>
          <p:nvPr/>
        </p:nvSpPr>
        <p:spPr>
          <a:xfrm>
            <a:off x="640998" y="1370709"/>
            <a:ext cx="5044186" cy="4861126"/>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Forensic scientists work closely with the police to find scientific evidence that can be used in a court of law. You'll be looking for and examining things associated with crimes. </a:t>
            </a:r>
          </a:p>
          <a:p>
            <a:pPr>
              <a:lnSpc>
                <a:spcPts val="2000"/>
              </a:lnSpc>
            </a:pPr>
            <a:endParaRPr lang="en-GB" sz="1750" dirty="0">
              <a:latin typeface="Twinkl Cursive Unlooped" panose="02000000000000000000" pitchFamily="2" charset="0"/>
              <a:ea typeface="Open Sans" panose="020B0606030504020204" pitchFamily="34" charset="0"/>
              <a:cs typeface="Open Sans" panose="020B0606030504020204" pitchFamily="34" charset="0"/>
            </a:endParaRPr>
          </a:p>
          <a:p>
            <a:pPr>
              <a:lnSpc>
                <a:spcPts val="2000"/>
              </a:lnSpc>
            </a:pPr>
            <a:r>
              <a:rPr lang="en-GB" sz="1750" dirty="0">
                <a:latin typeface="Twinkl Cursive Unlooped" panose="02000000000000000000" pitchFamily="2" charset="0"/>
                <a:ea typeface="Open Sans" panose="020B0606030504020204" pitchFamily="34" charset="0"/>
                <a:cs typeface="Open Sans" panose="020B0606030504020204" pitchFamily="34" charset="0"/>
              </a:rPr>
              <a:t>This could include:</a:t>
            </a: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blood and other body fluids</a:t>
            </a: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hairs</a:t>
            </a: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clothing fibres</a:t>
            </a: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paint and glass fragments</a:t>
            </a: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tyre marks</a:t>
            </a: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flammable substances used to start fires</a:t>
            </a:r>
          </a:p>
          <a:p>
            <a:pPr>
              <a:lnSpc>
                <a:spcPts val="2000"/>
              </a:lnSpc>
            </a:pPr>
            <a:endParaRPr lang="en-GB" sz="1750"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This evidence is usually presented in writing as a formal statement or report. However, you may have to attend court to give your evidence in person as an expert witness.</a:t>
            </a:r>
          </a:p>
        </p:txBody>
      </p:sp>
      <p:sp>
        <p:nvSpPr>
          <p:cNvPr id="5" name="Rectangle 4">
            <a:extLst>
              <a:ext uri="{FF2B5EF4-FFF2-40B4-BE49-F238E27FC236}">
                <a16:creationId xmlns:a16="http://schemas.microsoft.com/office/drawing/2014/main" id="{7A078523-1B83-4178-A699-169A2CD69CBC}"/>
              </a:ext>
            </a:extLst>
          </p:cNvPr>
          <p:cNvSpPr/>
          <p:nvPr/>
        </p:nvSpPr>
        <p:spPr>
          <a:xfrm>
            <a:off x="5794512" y="3801272"/>
            <a:ext cx="2708490" cy="1332130"/>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£20,000 and £45,000, depending on experience. </a:t>
            </a:r>
          </a:p>
        </p:txBody>
      </p:sp>
      <p:sp>
        <p:nvSpPr>
          <p:cNvPr id="11" name="Rectangle 10">
            <a:extLst>
              <a:ext uri="{FF2B5EF4-FFF2-40B4-BE49-F238E27FC236}">
                <a16:creationId xmlns:a16="http://schemas.microsoft.com/office/drawing/2014/main" id="{FAA70324-0427-4196-B5F6-AD4990343142}"/>
              </a:ext>
            </a:extLst>
          </p:cNvPr>
          <p:cNvSpPr/>
          <p:nvPr/>
        </p:nvSpPr>
        <p:spPr>
          <a:xfrm>
            <a:off x="5794512" y="5188513"/>
            <a:ext cx="2708490" cy="1043322"/>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A degree in forensic science or biology.</a:t>
            </a:r>
          </a:p>
        </p:txBody>
      </p:sp>
      <p:sp>
        <p:nvSpPr>
          <p:cNvPr id="8" name="Oval 7">
            <a:hlinkClick r:id="rId4" action="ppaction://hlinksldjump"/>
            <a:extLst>
              <a:ext uri="{FF2B5EF4-FFF2-40B4-BE49-F238E27FC236}">
                <a16:creationId xmlns:a16="http://schemas.microsoft.com/office/drawing/2014/main" id="{23074A6A-18D9-4A04-901C-C04EDCC3D9AC}"/>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Tree>
    <p:extLst>
      <p:ext uri="{BB962C8B-B14F-4D97-AF65-F5344CB8AC3E}">
        <p14:creationId xmlns:p14="http://schemas.microsoft.com/office/powerpoint/2010/main" val="11563543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Effect transition="in" filter="fade">
                                      <p:cBhvr>
                                        <p:cTn id="15" dur="500"/>
                                        <p:tgtEl>
                                          <p:spTgt spid="4">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4" end="4"/>
                                            </p:txEl>
                                          </p:spTgt>
                                        </p:tgtEl>
                                        <p:attrNameLst>
                                          <p:attrName>style.visibility</p:attrName>
                                        </p:attrNameLst>
                                      </p:cBhvr>
                                      <p:to>
                                        <p:strVal val="visible"/>
                                      </p:to>
                                    </p:set>
                                    <p:animEffect transition="in" filter="fade">
                                      <p:cBhvr>
                                        <p:cTn id="18" dur="500"/>
                                        <p:tgtEl>
                                          <p:spTgt spid="4">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animEffect transition="in" filter="fade">
                                      <p:cBhvr>
                                        <p:cTn id="21" dur="500"/>
                                        <p:tgtEl>
                                          <p:spTgt spid="4">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xEl>
                                              <p:pRg st="6" end="6"/>
                                            </p:txEl>
                                          </p:spTgt>
                                        </p:tgtEl>
                                        <p:attrNameLst>
                                          <p:attrName>style.visibility</p:attrName>
                                        </p:attrNameLst>
                                      </p:cBhvr>
                                      <p:to>
                                        <p:strVal val="visible"/>
                                      </p:to>
                                    </p:set>
                                    <p:animEffect transition="in" filter="fade">
                                      <p:cBhvr>
                                        <p:cTn id="24" dur="500"/>
                                        <p:tgtEl>
                                          <p:spTgt spid="4">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Effect transition="in" filter="fade">
                                      <p:cBhvr>
                                        <p:cTn id="27" dur="500"/>
                                        <p:tgtEl>
                                          <p:spTgt spid="4">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4">
                                            <p:txEl>
                                              <p:pRg st="8" end="8"/>
                                            </p:txEl>
                                          </p:spTgt>
                                        </p:tgtEl>
                                        <p:attrNameLst>
                                          <p:attrName>style.visibility</p:attrName>
                                        </p:attrNameLst>
                                      </p:cBhvr>
                                      <p:to>
                                        <p:strVal val="visible"/>
                                      </p:to>
                                    </p:set>
                                    <p:animEffect transition="in" filter="fade">
                                      <p:cBhvr>
                                        <p:cTn id="30" dur="500"/>
                                        <p:tgtEl>
                                          <p:spTgt spid="4">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10" end="10"/>
                                            </p:txEl>
                                          </p:spTgt>
                                        </p:tgtEl>
                                        <p:attrNameLst>
                                          <p:attrName>style.visibility</p:attrName>
                                        </p:attrNameLst>
                                      </p:cBhvr>
                                      <p:to>
                                        <p:strVal val="visible"/>
                                      </p:to>
                                    </p:set>
                                    <p:animEffect transition="in" filter="fade">
                                      <p:cBhvr>
                                        <p:cTn id="35" dur="500"/>
                                        <p:tgtEl>
                                          <p:spTgt spid="4">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pic>
        <p:nvPicPr>
          <p:cNvPr id="7" name="Picture 6">
            <a:extLst>
              <a:ext uri="{FF2B5EF4-FFF2-40B4-BE49-F238E27FC236}">
                <a16:creationId xmlns:a16="http://schemas.microsoft.com/office/drawing/2014/main" id="{19F131B5-D1AA-410E-9E48-4F2B525B2A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0905" y="1036816"/>
            <a:ext cx="2332097" cy="3918248"/>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7" y="445977"/>
            <a:ext cx="3606808" cy="994306"/>
          </a:xfrm>
        </p:spPr>
        <p:txBody>
          <a:bodyPr/>
          <a:lstStyle/>
          <a:p>
            <a:r>
              <a:rPr lang="en-GB" dirty="0">
                <a:solidFill>
                  <a:srgbClr val="232321"/>
                </a:solidFill>
              </a:rPr>
              <a:t>Zoo Keeper</a:t>
            </a:r>
          </a:p>
        </p:txBody>
      </p:sp>
      <p:sp>
        <p:nvSpPr>
          <p:cNvPr id="4" name="Rectangle 3">
            <a:extLst>
              <a:ext uri="{FF2B5EF4-FFF2-40B4-BE49-F238E27FC236}">
                <a16:creationId xmlns:a16="http://schemas.microsoft.com/office/drawing/2014/main" id="{E44A93F6-F195-41A8-B80A-C77D79986D2E}"/>
              </a:ext>
            </a:extLst>
          </p:cNvPr>
          <p:cNvSpPr/>
          <p:nvPr/>
        </p:nvSpPr>
        <p:spPr>
          <a:xfrm>
            <a:off x="640997" y="1370709"/>
            <a:ext cx="5330068" cy="4861126"/>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Cursive Unlooped" panose="02000000000000000000" pitchFamily="2" charset="0"/>
                <a:ea typeface="Open Sans" panose="020B0606030504020204" pitchFamily="34" charset="0"/>
                <a:cs typeface="Open Sans" panose="020B0606030504020204" pitchFamily="34" charset="0"/>
              </a:rPr>
              <a:t>As a zookeeper, you'll need to:</a:t>
            </a: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keep animal enclosures clean and safe for the animals and visitors</a:t>
            </a: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prepare food and administer medications</a:t>
            </a: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design, build and repair environments that are as close to natural habitats as possible</a:t>
            </a: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come up with creative ideas for enrichment to keep animals active and interested in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their environments</a:t>
            </a: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work with other professionals, such as vets</a:t>
            </a: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educate visitors by sharing your animal knowledge, through demonstrations with live animals, talks, tours and visitor experiences</a:t>
            </a: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assist with breeding procedures and raising young animals, particularly </a:t>
            </a:r>
            <a:br>
              <a:rPr lang="en-GB" dirty="0">
                <a:latin typeface="Twinkl Cursive Unlooped" panose="02000000000000000000" pitchFamily="2" charset="0"/>
                <a:ea typeface="Open Sans" panose="020B0606030504020204" pitchFamily="34" charset="0"/>
                <a:cs typeface="Open Sans" panose="020B0606030504020204" pitchFamily="34" charset="0"/>
              </a:rPr>
            </a:br>
            <a:r>
              <a:rPr lang="en-GB" dirty="0">
                <a:latin typeface="Twinkl Cursive Unlooped" panose="02000000000000000000" pitchFamily="2" charset="0"/>
                <a:ea typeface="Open Sans" panose="020B0606030504020204" pitchFamily="34" charset="0"/>
                <a:cs typeface="Open Sans" panose="020B0606030504020204" pitchFamily="34" charset="0"/>
              </a:rPr>
              <a:t>endangered species</a:t>
            </a:r>
          </a:p>
        </p:txBody>
      </p:sp>
      <p:sp>
        <p:nvSpPr>
          <p:cNvPr id="5" name="Rectangle 4">
            <a:extLst>
              <a:ext uri="{FF2B5EF4-FFF2-40B4-BE49-F238E27FC236}">
                <a16:creationId xmlns:a16="http://schemas.microsoft.com/office/drawing/2014/main" id="{7A078523-1B83-4178-A699-169A2CD69CBC}"/>
              </a:ext>
            </a:extLst>
          </p:cNvPr>
          <p:cNvSpPr/>
          <p:nvPr/>
        </p:nvSpPr>
        <p:spPr>
          <a:xfrm>
            <a:off x="6048461" y="3429000"/>
            <a:ext cx="2454541" cy="1526064"/>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£12,000 and £25,000, depending on experience. </a:t>
            </a:r>
          </a:p>
        </p:txBody>
      </p:sp>
      <p:sp>
        <p:nvSpPr>
          <p:cNvPr id="11" name="Rectangle 10">
            <a:extLst>
              <a:ext uri="{FF2B5EF4-FFF2-40B4-BE49-F238E27FC236}">
                <a16:creationId xmlns:a16="http://schemas.microsoft.com/office/drawing/2014/main" id="{FAA70324-0427-4196-B5F6-AD4990343142}"/>
              </a:ext>
            </a:extLst>
          </p:cNvPr>
          <p:cNvSpPr/>
          <p:nvPr/>
        </p:nvSpPr>
        <p:spPr>
          <a:xfrm>
            <a:off x="6048461" y="5029200"/>
            <a:ext cx="2454541" cy="1202635"/>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A degree in zoology or a life science.</a:t>
            </a:r>
          </a:p>
        </p:txBody>
      </p:sp>
      <p:sp>
        <p:nvSpPr>
          <p:cNvPr id="9" name="Oval 8">
            <a:hlinkClick r:id="rId4"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Tree>
    <p:extLst>
      <p:ext uri="{BB962C8B-B14F-4D97-AF65-F5344CB8AC3E}">
        <p14:creationId xmlns:p14="http://schemas.microsoft.com/office/powerpoint/2010/main" val="39893482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7" y="445977"/>
            <a:ext cx="4794480" cy="994306"/>
          </a:xfrm>
        </p:spPr>
        <p:txBody>
          <a:bodyPr/>
          <a:lstStyle/>
          <a:p>
            <a:r>
              <a:rPr lang="en-GB" dirty="0">
                <a:solidFill>
                  <a:srgbClr val="232321"/>
                </a:solidFill>
              </a:rPr>
              <a:t>Marine Biologist</a:t>
            </a:r>
          </a:p>
        </p:txBody>
      </p:sp>
      <p:sp>
        <p:nvSpPr>
          <p:cNvPr id="4" name="Rectangle 3">
            <a:extLst>
              <a:ext uri="{FF2B5EF4-FFF2-40B4-BE49-F238E27FC236}">
                <a16:creationId xmlns:a16="http://schemas.microsoft.com/office/drawing/2014/main" id="{E44A93F6-F195-41A8-B80A-C77D79986D2E}"/>
              </a:ext>
            </a:extLst>
          </p:cNvPr>
          <p:cNvSpPr/>
          <p:nvPr/>
        </p:nvSpPr>
        <p:spPr>
          <a:xfrm>
            <a:off x="640997" y="1370709"/>
            <a:ext cx="4865281" cy="4861126"/>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Marine biology is the study of organisms and ecosystems in the oceans and other saltwater environments. This includes studying marine plants, animals and other organisms in deep oceans, shallow seas and laboratories. </a:t>
            </a:r>
          </a:p>
          <a:p>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The main aims of marine biology are to improve understanding of the marine world and to understand and predict changes in ecosystems that are affected by human and natural disturbances.</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Marine biology is a broad-ranging career. You could go into field work, academic research, laboratory work, consulting, charity, outreach or policy making.</a:t>
            </a:r>
          </a:p>
        </p:txBody>
      </p:sp>
      <p:sp>
        <p:nvSpPr>
          <p:cNvPr id="11" name="Rectangle 10">
            <a:extLst>
              <a:ext uri="{FF2B5EF4-FFF2-40B4-BE49-F238E27FC236}">
                <a16:creationId xmlns:a16="http://schemas.microsoft.com/office/drawing/2014/main" id="{FAA70324-0427-4196-B5F6-AD4990343142}"/>
              </a:ext>
            </a:extLst>
          </p:cNvPr>
          <p:cNvSpPr/>
          <p:nvPr/>
        </p:nvSpPr>
        <p:spPr>
          <a:xfrm>
            <a:off x="5605669" y="4877338"/>
            <a:ext cx="2897333" cy="1354498"/>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A degree in marine biology or ocean and earth science. </a:t>
            </a:r>
          </a:p>
        </p:txBody>
      </p:sp>
      <p:sp>
        <p:nvSpPr>
          <p:cNvPr id="9" name="Oval 8">
            <a:hlinkClick r:id="rId3"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pic>
        <p:nvPicPr>
          <p:cNvPr id="8" name="Picture 7">
            <a:extLst>
              <a:ext uri="{FF2B5EF4-FFF2-40B4-BE49-F238E27FC236}">
                <a16:creationId xmlns:a16="http://schemas.microsoft.com/office/drawing/2014/main" id="{9791739B-DC53-4151-8D30-6BBEC00678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1563" y="1013270"/>
            <a:ext cx="3001279" cy="2415730"/>
          </a:xfrm>
          <a:prstGeom prst="rect">
            <a:avLst/>
          </a:prstGeom>
        </p:spPr>
      </p:pic>
      <p:sp>
        <p:nvSpPr>
          <p:cNvPr id="5" name="Rectangle 4">
            <a:extLst>
              <a:ext uri="{FF2B5EF4-FFF2-40B4-BE49-F238E27FC236}">
                <a16:creationId xmlns:a16="http://schemas.microsoft.com/office/drawing/2014/main" id="{7A078523-1B83-4178-A699-169A2CD69CBC}"/>
              </a:ext>
            </a:extLst>
          </p:cNvPr>
          <p:cNvSpPr/>
          <p:nvPr/>
        </p:nvSpPr>
        <p:spPr>
          <a:xfrm>
            <a:off x="5605670" y="3208349"/>
            <a:ext cx="2897333" cy="1605577"/>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£12,000 and £120,000 a year, depending on experience and qualifications.</a:t>
            </a:r>
          </a:p>
        </p:txBody>
      </p:sp>
    </p:spTree>
    <p:extLst>
      <p:ext uri="{BB962C8B-B14F-4D97-AF65-F5344CB8AC3E}">
        <p14:creationId xmlns:p14="http://schemas.microsoft.com/office/powerpoint/2010/main" val="34520956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pic>
        <p:nvPicPr>
          <p:cNvPr id="7" name="Picture 6">
            <a:extLst>
              <a:ext uri="{FF2B5EF4-FFF2-40B4-BE49-F238E27FC236}">
                <a16:creationId xmlns:a16="http://schemas.microsoft.com/office/drawing/2014/main" id="{3C15AC9A-5BA0-4CC7-88A0-8A6751C147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4246" y="238988"/>
            <a:ext cx="1307492" cy="3937888"/>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7" y="445977"/>
            <a:ext cx="3532210" cy="994306"/>
          </a:xfrm>
        </p:spPr>
        <p:txBody>
          <a:bodyPr/>
          <a:lstStyle/>
          <a:p>
            <a:r>
              <a:rPr lang="en-GB" dirty="0">
                <a:solidFill>
                  <a:srgbClr val="232321"/>
                </a:solidFill>
              </a:rPr>
              <a:t>Pharmacist</a:t>
            </a:r>
          </a:p>
        </p:txBody>
      </p:sp>
      <p:sp>
        <p:nvSpPr>
          <p:cNvPr id="4" name="Rectangle 3">
            <a:extLst>
              <a:ext uri="{FF2B5EF4-FFF2-40B4-BE49-F238E27FC236}">
                <a16:creationId xmlns:a16="http://schemas.microsoft.com/office/drawing/2014/main" id="{E44A93F6-F195-41A8-B80A-C77D79986D2E}"/>
              </a:ext>
            </a:extLst>
          </p:cNvPr>
          <p:cNvSpPr/>
          <p:nvPr/>
        </p:nvSpPr>
        <p:spPr>
          <a:xfrm>
            <a:off x="640997" y="1370709"/>
            <a:ext cx="4865281" cy="4861126"/>
          </a:xfrm>
          <a:prstGeom prst="rect">
            <a:avLst/>
          </a:prstGeom>
          <a:solidFill>
            <a:srgbClr val="7A2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As a pharmacist, you'll be responsible for dispensing and supplying prescription medicines. </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You'll also be involved in maintaining and improving people's health by providing advice and information.</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You'll sell over-the-counter medical products and help people understand how to use medicines and medical appliances.</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 will usually be based in high street or independent pharmacies of various sizes. Alternatively, you might work in a doctor's practice or health centre.</a:t>
            </a:r>
          </a:p>
        </p:txBody>
      </p:sp>
      <p:sp>
        <p:nvSpPr>
          <p:cNvPr id="11" name="Rectangle 10">
            <a:extLst>
              <a:ext uri="{FF2B5EF4-FFF2-40B4-BE49-F238E27FC236}">
                <a16:creationId xmlns:a16="http://schemas.microsoft.com/office/drawing/2014/main" id="{FAA70324-0427-4196-B5F6-AD4990343142}"/>
              </a:ext>
            </a:extLst>
          </p:cNvPr>
          <p:cNvSpPr/>
          <p:nvPr/>
        </p:nvSpPr>
        <p:spPr>
          <a:xfrm>
            <a:off x="5605669" y="4353339"/>
            <a:ext cx="2897333" cy="1878497"/>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A masters degree in pharmacy and registration with the General Pharmaceutical Council (</a:t>
            </a:r>
            <a:r>
              <a:rPr lang="en-GB" dirty="0" err="1">
                <a:latin typeface="Twinkl Cursive Unlooped" panose="02000000000000000000" pitchFamily="2" charset="0"/>
                <a:ea typeface="Open Sans" panose="020B0606030504020204" pitchFamily="34" charset="0"/>
                <a:cs typeface="Open Sans" panose="020B0606030504020204" pitchFamily="34" charset="0"/>
              </a:rPr>
              <a:t>GPhC</a:t>
            </a:r>
            <a:r>
              <a:rPr lang="en-GB" dirty="0">
                <a:latin typeface="Twinkl Cursive Unlooped" panose="02000000000000000000" pitchFamily="2" charset="0"/>
                <a:ea typeface="Open Sans" panose="020B0606030504020204" pitchFamily="34" charset="0"/>
                <a:cs typeface="Open Sans" panose="020B0606030504020204" pitchFamily="34" charset="0"/>
              </a:rPr>
              <a:t>). </a:t>
            </a:r>
          </a:p>
        </p:txBody>
      </p:sp>
      <p:sp>
        <p:nvSpPr>
          <p:cNvPr id="9" name="Oval 8">
            <a:hlinkClick r:id="rId4"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
        <p:nvSpPr>
          <p:cNvPr id="5" name="Rectangle 4">
            <a:extLst>
              <a:ext uri="{FF2B5EF4-FFF2-40B4-BE49-F238E27FC236}">
                <a16:creationId xmlns:a16="http://schemas.microsoft.com/office/drawing/2014/main" id="{7A078523-1B83-4178-A699-169A2CD69CBC}"/>
              </a:ext>
            </a:extLst>
          </p:cNvPr>
          <p:cNvSpPr/>
          <p:nvPr/>
        </p:nvSpPr>
        <p:spPr>
          <a:xfrm>
            <a:off x="5605670" y="2675906"/>
            <a:ext cx="2897333" cy="1605577"/>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£16,000 and £70,000 a year, depending on experience and qualifications.</a:t>
            </a:r>
          </a:p>
        </p:txBody>
      </p:sp>
    </p:spTree>
    <p:extLst>
      <p:ext uri="{BB962C8B-B14F-4D97-AF65-F5344CB8AC3E}">
        <p14:creationId xmlns:p14="http://schemas.microsoft.com/office/powerpoint/2010/main" val="19664907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pic>
        <p:nvPicPr>
          <p:cNvPr id="8" name="Picture 7">
            <a:extLst>
              <a:ext uri="{FF2B5EF4-FFF2-40B4-BE49-F238E27FC236}">
                <a16:creationId xmlns:a16="http://schemas.microsoft.com/office/drawing/2014/main" id="{366435BC-8631-4AF5-86D6-56B39D350C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46270" y="186707"/>
            <a:ext cx="1148046" cy="3758180"/>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7" y="445977"/>
            <a:ext cx="5430584" cy="994306"/>
          </a:xfrm>
        </p:spPr>
        <p:txBody>
          <a:bodyPr/>
          <a:lstStyle/>
          <a:p>
            <a:r>
              <a:rPr lang="en-GB" dirty="0">
                <a:solidFill>
                  <a:srgbClr val="232321"/>
                </a:solidFill>
              </a:rPr>
              <a:t>Materials Engineer</a:t>
            </a:r>
          </a:p>
        </p:txBody>
      </p:sp>
      <p:sp>
        <p:nvSpPr>
          <p:cNvPr id="4" name="Rectangle 3">
            <a:extLst>
              <a:ext uri="{FF2B5EF4-FFF2-40B4-BE49-F238E27FC236}">
                <a16:creationId xmlns:a16="http://schemas.microsoft.com/office/drawing/2014/main" id="{E44A93F6-F195-41A8-B80A-C77D79986D2E}"/>
              </a:ext>
            </a:extLst>
          </p:cNvPr>
          <p:cNvSpPr/>
          <p:nvPr/>
        </p:nvSpPr>
        <p:spPr>
          <a:xfrm>
            <a:off x="640997" y="1370709"/>
            <a:ext cx="5949769" cy="4861126"/>
          </a:xfrm>
          <a:prstGeom prst="rect">
            <a:avLst/>
          </a:prstGeom>
          <a:solidFill>
            <a:srgbClr val="861F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As a materials engineer, you'll work with lots of different materials to improve their performance or you’ll create new materials to help advance technologies or products.</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You'll need an understanding of the properties of different substances, from raw materials to finished products. You might work with a range of materials like ceramics, plastics, polymers or industrial minerals.</a:t>
            </a:r>
          </a:p>
          <a:p>
            <a:pPr marL="285750" indent="-285750">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There's always a need for materials to have better durability or strength and to be more cost effective so you could work in a range of industries, such as energy companies, sports equipment manufacturers or biomedical engineering, where you could help in developing artificial body parts!</a:t>
            </a:r>
          </a:p>
        </p:txBody>
      </p:sp>
      <p:sp>
        <p:nvSpPr>
          <p:cNvPr id="11" name="Rectangle 10">
            <a:extLst>
              <a:ext uri="{FF2B5EF4-FFF2-40B4-BE49-F238E27FC236}">
                <a16:creationId xmlns:a16="http://schemas.microsoft.com/office/drawing/2014/main" id="{FAA70324-0427-4196-B5F6-AD4990343142}"/>
              </a:ext>
            </a:extLst>
          </p:cNvPr>
          <p:cNvSpPr/>
          <p:nvPr/>
        </p:nvSpPr>
        <p:spPr>
          <a:xfrm>
            <a:off x="6677636" y="4035811"/>
            <a:ext cx="1825366" cy="2196025"/>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A degree in chemistry or technology, specifically materials engineering.</a:t>
            </a:r>
          </a:p>
        </p:txBody>
      </p:sp>
      <p:sp>
        <p:nvSpPr>
          <p:cNvPr id="9" name="Oval 8">
            <a:hlinkClick r:id="rId4"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
        <p:nvSpPr>
          <p:cNvPr id="5" name="Rectangle 4">
            <a:extLst>
              <a:ext uri="{FF2B5EF4-FFF2-40B4-BE49-F238E27FC236}">
                <a16:creationId xmlns:a16="http://schemas.microsoft.com/office/drawing/2014/main" id="{7A078523-1B83-4178-A699-169A2CD69CBC}"/>
              </a:ext>
            </a:extLst>
          </p:cNvPr>
          <p:cNvSpPr/>
          <p:nvPr/>
        </p:nvSpPr>
        <p:spPr>
          <a:xfrm>
            <a:off x="6677637" y="1845577"/>
            <a:ext cx="1825366" cy="2122415"/>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£20,000 and £60,000 a year, depending on experience and qualifications.</a:t>
            </a:r>
          </a:p>
        </p:txBody>
      </p:sp>
    </p:spTree>
    <p:extLst>
      <p:ext uri="{BB962C8B-B14F-4D97-AF65-F5344CB8AC3E}">
        <p14:creationId xmlns:p14="http://schemas.microsoft.com/office/powerpoint/2010/main" val="8750378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pic>
        <p:nvPicPr>
          <p:cNvPr id="7" name="Picture 6">
            <a:extLst>
              <a:ext uri="{FF2B5EF4-FFF2-40B4-BE49-F238E27FC236}">
                <a16:creationId xmlns:a16="http://schemas.microsoft.com/office/drawing/2014/main" id="{B37EC89B-80C7-43A8-B433-B86AA0AABC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8192" y="316332"/>
            <a:ext cx="1528778" cy="3795940"/>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7" y="445977"/>
            <a:ext cx="3750871" cy="994306"/>
          </a:xfrm>
        </p:spPr>
        <p:txBody>
          <a:bodyPr/>
          <a:lstStyle/>
          <a:p>
            <a:r>
              <a:rPr lang="en-GB" dirty="0">
                <a:solidFill>
                  <a:srgbClr val="232321"/>
                </a:solidFill>
              </a:rPr>
              <a:t>Toxicologist</a:t>
            </a:r>
          </a:p>
        </p:txBody>
      </p:sp>
      <p:sp>
        <p:nvSpPr>
          <p:cNvPr id="4" name="Rectangle 3">
            <a:extLst>
              <a:ext uri="{FF2B5EF4-FFF2-40B4-BE49-F238E27FC236}">
                <a16:creationId xmlns:a16="http://schemas.microsoft.com/office/drawing/2014/main" id="{E44A93F6-F195-41A8-B80A-C77D79986D2E}"/>
              </a:ext>
            </a:extLst>
          </p:cNvPr>
          <p:cNvSpPr/>
          <p:nvPr/>
        </p:nvSpPr>
        <p:spPr>
          <a:xfrm>
            <a:off x="640997" y="1370709"/>
            <a:ext cx="5583249" cy="4861126"/>
          </a:xfrm>
          <a:prstGeom prst="rect">
            <a:avLst/>
          </a:prstGeom>
          <a:solidFill>
            <a:srgbClr val="9975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Toxicologists investigate any potential negative impact that materials, chemicals, medicines, natural substances and radiation might have on human and animal health or the environment.</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You'll plan and carry out laboratory studies and field studies to assess the possible risks and harmful effects of these substances.</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You'll also work to understand and manage the risks that chemicals pose depending on different scenarios.</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If you choose to work within the NHS, you could be involved in laboratory analysis or the diagnosis of poisoning and drug overdose (in order to help advise on the treatment of affected patients).</a:t>
            </a:r>
          </a:p>
        </p:txBody>
      </p:sp>
      <p:sp>
        <p:nvSpPr>
          <p:cNvPr id="11" name="Rectangle 10">
            <a:extLst>
              <a:ext uri="{FF2B5EF4-FFF2-40B4-BE49-F238E27FC236}">
                <a16:creationId xmlns:a16="http://schemas.microsoft.com/office/drawing/2014/main" id="{FAA70324-0427-4196-B5F6-AD4990343142}"/>
              </a:ext>
            </a:extLst>
          </p:cNvPr>
          <p:cNvSpPr/>
          <p:nvPr/>
        </p:nvSpPr>
        <p:spPr>
          <a:xfrm>
            <a:off x="6337584" y="4303643"/>
            <a:ext cx="2165418" cy="1928193"/>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A degree in biological, biomedical or biochemical sciences.</a:t>
            </a:r>
          </a:p>
        </p:txBody>
      </p:sp>
      <p:sp>
        <p:nvSpPr>
          <p:cNvPr id="9" name="Oval 8">
            <a:hlinkClick r:id="rId4"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
        <p:nvSpPr>
          <p:cNvPr id="5" name="Rectangle 4">
            <a:extLst>
              <a:ext uri="{FF2B5EF4-FFF2-40B4-BE49-F238E27FC236}">
                <a16:creationId xmlns:a16="http://schemas.microsoft.com/office/drawing/2014/main" id="{7A078523-1B83-4178-A699-169A2CD69CBC}"/>
              </a:ext>
            </a:extLst>
          </p:cNvPr>
          <p:cNvSpPr/>
          <p:nvPr/>
        </p:nvSpPr>
        <p:spPr>
          <a:xfrm>
            <a:off x="6337584" y="2363421"/>
            <a:ext cx="2165419" cy="1878496"/>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£20,000 and £90,000 a year, depending on experience and qualifications.</a:t>
            </a:r>
          </a:p>
        </p:txBody>
      </p:sp>
    </p:spTree>
    <p:extLst>
      <p:ext uri="{BB962C8B-B14F-4D97-AF65-F5344CB8AC3E}">
        <p14:creationId xmlns:p14="http://schemas.microsoft.com/office/powerpoint/2010/main" val="18359732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pic>
        <p:nvPicPr>
          <p:cNvPr id="8" name="Picture 7">
            <a:extLst>
              <a:ext uri="{FF2B5EF4-FFF2-40B4-BE49-F238E27FC236}">
                <a16:creationId xmlns:a16="http://schemas.microsoft.com/office/drawing/2014/main" id="{0F265885-78B9-4AD9-99EF-DE19607914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8216" y="197149"/>
            <a:ext cx="2084153" cy="3051844"/>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7" y="445977"/>
            <a:ext cx="3820445" cy="994306"/>
          </a:xfrm>
        </p:spPr>
        <p:txBody>
          <a:bodyPr/>
          <a:lstStyle/>
          <a:p>
            <a:r>
              <a:rPr lang="en-GB" dirty="0">
                <a:solidFill>
                  <a:srgbClr val="232321"/>
                </a:solidFill>
              </a:rPr>
              <a:t>Astronomer</a:t>
            </a:r>
          </a:p>
        </p:txBody>
      </p:sp>
      <p:sp>
        <p:nvSpPr>
          <p:cNvPr id="4" name="Rectangle 3">
            <a:extLst>
              <a:ext uri="{FF2B5EF4-FFF2-40B4-BE49-F238E27FC236}">
                <a16:creationId xmlns:a16="http://schemas.microsoft.com/office/drawing/2014/main" id="{E44A93F6-F195-41A8-B80A-C77D79986D2E}"/>
              </a:ext>
            </a:extLst>
          </p:cNvPr>
          <p:cNvSpPr/>
          <p:nvPr/>
        </p:nvSpPr>
        <p:spPr>
          <a:xfrm>
            <a:off x="640998" y="1370709"/>
            <a:ext cx="5561020" cy="4861126"/>
          </a:xfrm>
          <a:prstGeom prst="rect">
            <a:avLst/>
          </a:prstGeom>
          <a:solidFill>
            <a:srgbClr val="393E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Astronomers are scientists who study the origin of the universe and how it works. </a:t>
            </a:r>
          </a:p>
          <a:p>
            <a:pPr marL="285750" indent="-285750">
              <a:lnSpc>
                <a:spcPts val="2000"/>
              </a:lnSpc>
              <a:buFont typeface="Arial" panose="020B0604020202020204" pitchFamily="34" charset="0"/>
              <a:buChar char="•"/>
            </a:pPr>
            <a:endParaRPr lang="en-GB" sz="1750"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As an astronomer, you can work in observational astronomy, using telescopes and cameras to look at the stars, galaxies and other astronomical objects, or in theoretical astronomy, where you'll use maths and computer models to explain observations and predictions.</a:t>
            </a:r>
          </a:p>
          <a:p>
            <a:pPr marL="285750" indent="-285750">
              <a:lnSpc>
                <a:spcPts val="2000"/>
              </a:lnSpc>
              <a:buFont typeface="Arial" panose="020B0604020202020204" pitchFamily="34" charset="0"/>
              <a:buChar char="•"/>
            </a:pPr>
            <a:endParaRPr lang="en-GB" sz="1750"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You could choose to specialise in studying planets, stars, galaxies or cosmology (the origin of the universe).</a:t>
            </a:r>
          </a:p>
          <a:p>
            <a:pPr marL="285750" indent="-285750">
              <a:lnSpc>
                <a:spcPts val="2000"/>
              </a:lnSpc>
              <a:buFont typeface="Arial" panose="020B0604020202020204" pitchFamily="34" charset="0"/>
              <a:buChar char="•"/>
            </a:pPr>
            <a:endParaRPr lang="en-GB" sz="1750"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sz="1750" dirty="0">
                <a:latin typeface="Twinkl Cursive Unlooped" panose="02000000000000000000" pitchFamily="2" charset="0"/>
                <a:ea typeface="Open Sans" panose="020B0606030504020204" pitchFamily="34" charset="0"/>
                <a:cs typeface="Open Sans" panose="020B0606030504020204" pitchFamily="34" charset="0"/>
              </a:rPr>
              <a:t>Most modern research in astronomy involves significant computer programming and modelling so you need to be good with computers too.</a:t>
            </a:r>
          </a:p>
        </p:txBody>
      </p:sp>
      <p:sp>
        <p:nvSpPr>
          <p:cNvPr id="11" name="Rectangle 10">
            <a:extLst>
              <a:ext uri="{FF2B5EF4-FFF2-40B4-BE49-F238E27FC236}">
                <a16:creationId xmlns:a16="http://schemas.microsoft.com/office/drawing/2014/main" id="{FAA70324-0427-4196-B5F6-AD4990343142}"/>
              </a:ext>
            </a:extLst>
          </p:cNvPr>
          <p:cNvSpPr/>
          <p:nvPr/>
        </p:nvSpPr>
        <p:spPr>
          <a:xfrm>
            <a:off x="6337584" y="3363986"/>
            <a:ext cx="2165418" cy="2867852"/>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50"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sz="1750" dirty="0">
                <a:latin typeface="Twinkl Cursive Unlooped" panose="02000000000000000000" pitchFamily="2" charset="0"/>
                <a:ea typeface="Open Sans" panose="020B0606030504020204" pitchFamily="34" charset="0"/>
                <a:cs typeface="Open Sans" panose="020B0606030504020204" pitchFamily="34" charset="0"/>
              </a:rPr>
              <a:t>Almost all astronomy jobs require a PhD (or at least for you to be working towards one) in astrophysics or space/planetary science.</a:t>
            </a:r>
          </a:p>
        </p:txBody>
      </p:sp>
      <p:sp>
        <p:nvSpPr>
          <p:cNvPr id="9" name="Oval 8">
            <a:hlinkClick r:id="rId4"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
        <p:nvSpPr>
          <p:cNvPr id="5" name="Rectangle 4">
            <a:extLst>
              <a:ext uri="{FF2B5EF4-FFF2-40B4-BE49-F238E27FC236}">
                <a16:creationId xmlns:a16="http://schemas.microsoft.com/office/drawing/2014/main" id="{7A078523-1B83-4178-A699-169A2CD69CBC}"/>
              </a:ext>
            </a:extLst>
          </p:cNvPr>
          <p:cNvSpPr/>
          <p:nvPr/>
        </p:nvSpPr>
        <p:spPr>
          <a:xfrm>
            <a:off x="6337584" y="1546979"/>
            <a:ext cx="2165419" cy="1736557"/>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50"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sz="1750" dirty="0">
                <a:latin typeface="Twinkl Cursive Unlooped" panose="02000000000000000000" pitchFamily="2" charset="0"/>
                <a:ea typeface="Open Sans" panose="020B0606030504020204" pitchFamily="34" charset="0"/>
                <a:cs typeface="Open Sans" panose="020B0606030504020204" pitchFamily="34" charset="0"/>
              </a:rPr>
              <a:t>Between £28,000 and £75,000 a year, depending on experience and qualifications.</a:t>
            </a:r>
          </a:p>
        </p:txBody>
      </p:sp>
    </p:spTree>
    <p:extLst>
      <p:ext uri="{BB962C8B-B14F-4D97-AF65-F5344CB8AC3E}">
        <p14:creationId xmlns:p14="http://schemas.microsoft.com/office/powerpoint/2010/main" val="11315971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pic>
        <p:nvPicPr>
          <p:cNvPr id="7" name="Picture 6">
            <a:extLst>
              <a:ext uri="{FF2B5EF4-FFF2-40B4-BE49-F238E27FC236}">
                <a16:creationId xmlns:a16="http://schemas.microsoft.com/office/drawing/2014/main" id="{C3336E21-A461-4817-AE84-CB8434655E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2043" y="223303"/>
            <a:ext cx="995599" cy="3777110"/>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8" y="445977"/>
            <a:ext cx="1822680" cy="994306"/>
          </a:xfrm>
        </p:spPr>
        <p:txBody>
          <a:bodyPr/>
          <a:lstStyle/>
          <a:p>
            <a:r>
              <a:rPr lang="en-GB" dirty="0">
                <a:solidFill>
                  <a:srgbClr val="232321"/>
                </a:solidFill>
              </a:rPr>
              <a:t>Pilot</a:t>
            </a:r>
          </a:p>
        </p:txBody>
      </p:sp>
      <p:sp>
        <p:nvSpPr>
          <p:cNvPr id="4" name="Rectangle 3">
            <a:extLst>
              <a:ext uri="{FF2B5EF4-FFF2-40B4-BE49-F238E27FC236}">
                <a16:creationId xmlns:a16="http://schemas.microsoft.com/office/drawing/2014/main" id="{E44A93F6-F195-41A8-B80A-C77D79986D2E}"/>
              </a:ext>
            </a:extLst>
          </p:cNvPr>
          <p:cNvSpPr/>
          <p:nvPr/>
        </p:nvSpPr>
        <p:spPr>
          <a:xfrm>
            <a:off x="640998" y="1370709"/>
            <a:ext cx="5193272" cy="4861126"/>
          </a:xfrm>
          <a:prstGeom prst="rect">
            <a:avLst/>
          </a:prstGeom>
          <a:solidFill>
            <a:srgbClr val="276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As an airline pilot, you'll fly passengers or cargo on long or short-haul flights.</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There are usually two pilots on each flight and they will usually take turns to fly the plane to avoid tiredness. One operates the controls while the other speaks to air traffic control and completes the paperwork.</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The captain has overall responsibility for the safe and efficient operation of the aircraft and the safety of crew and passengers.</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 have to pass stringent training courses, followed by recurrent training every six months, in order to maintain the relevant licence required for the job.</a:t>
            </a:r>
          </a:p>
        </p:txBody>
      </p:sp>
      <p:sp>
        <p:nvSpPr>
          <p:cNvPr id="11" name="Rectangle 10">
            <a:extLst>
              <a:ext uri="{FF2B5EF4-FFF2-40B4-BE49-F238E27FC236}">
                <a16:creationId xmlns:a16="http://schemas.microsoft.com/office/drawing/2014/main" id="{FAA70324-0427-4196-B5F6-AD4990343142}"/>
              </a:ext>
            </a:extLst>
          </p:cNvPr>
          <p:cNvSpPr/>
          <p:nvPr/>
        </p:nvSpPr>
        <p:spPr>
          <a:xfrm>
            <a:off x="5953539" y="4061385"/>
            <a:ext cx="2549463" cy="2170452"/>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No degree is required however you need a minimum of five GCSEs and two A-levels that include maths and physics. </a:t>
            </a:r>
          </a:p>
        </p:txBody>
      </p:sp>
      <p:sp>
        <p:nvSpPr>
          <p:cNvPr id="9" name="Oval 8">
            <a:hlinkClick r:id="rId4"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
        <p:nvSpPr>
          <p:cNvPr id="5" name="Rectangle 4">
            <a:extLst>
              <a:ext uri="{FF2B5EF4-FFF2-40B4-BE49-F238E27FC236}">
                <a16:creationId xmlns:a16="http://schemas.microsoft.com/office/drawing/2014/main" id="{7A078523-1B83-4178-A699-169A2CD69CBC}"/>
              </a:ext>
            </a:extLst>
          </p:cNvPr>
          <p:cNvSpPr/>
          <p:nvPr/>
        </p:nvSpPr>
        <p:spPr>
          <a:xfrm>
            <a:off x="5953539" y="2159168"/>
            <a:ext cx="2549463" cy="1841246"/>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£24,000 and £140,000 a year, depending on experience and qualifications.</a:t>
            </a:r>
          </a:p>
        </p:txBody>
      </p:sp>
    </p:spTree>
    <p:extLst>
      <p:ext uri="{BB962C8B-B14F-4D97-AF65-F5344CB8AC3E}">
        <p14:creationId xmlns:p14="http://schemas.microsoft.com/office/powerpoint/2010/main" val="3321178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33AB009A-4007-4BCB-80B4-EC8D0723A2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443040">
            <a:off x="4413288" y="854124"/>
            <a:ext cx="5627567" cy="1538587"/>
          </a:xfrm>
          <a:prstGeom prst="rect">
            <a:avLst/>
          </a:prstGeom>
        </p:spPr>
      </p:pic>
      <p:pic>
        <p:nvPicPr>
          <p:cNvPr id="8" name="Picture 7">
            <a:extLst>
              <a:ext uri="{FF2B5EF4-FFF2-40B4-BE49-F238E27FC236}">
                <a16:creationId xmlns:a16="http://schemas.microsoft.com/office/drawing/2014/main" id="{FA047884-6879-4258-B531-71E2FB2A1A1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725" r="11947"/>
          <a:stretch/>
        </p:blipFill>
        <p:spPr>
          <a:xfrm>
            <a:off x="6251713" y="599526"/>
            <a:ext cx="2251289" cy="2006771"/>
          </a:xfrm>
          <a:prstGeom prst="rect">
            <a:avLst/>
          </a:prstGeom>
        </p:spPr>
      </p:pic>
      <p:sp>
        <p:nvSpPr>
          <p:cNvPr id="2" name="Title 1">
            <a:extLst>
              <a:ext uri="{FF2B5EF4-FFF2-40B4-BE49-F238E27FC236}">
                <a16:creationId xmlns:a16="http://schemas.microsoft.com/office/drawing/2014/main" id="{A2990030-80E2-4F9A-8A87-FEEA6A987BF4}"/>
              </a:ext>
            </a:extLst>
          </p:cNvPr>
          <p:cNvSpPr>
            <a:spLocks noGrp="1"/>
          </p:cNvSpPr>
          <p:nvPr>
            <p:ph type="title"/>
          </p:nvPr>
        </p:nvSpPr>
        <p:spPr>
          <a:xfrm>
            <a:off x="274478" y="445977"/>
            <a:ext cx="4208070" cy="994306"/>
          </a:xfrm>
        </p:spPr>
        <p:txBody>
          <a:bodyPr/>
          <a:lstStyle/>
          <a:p>
            <a:r>
              <a:rPr lang="en-GB" dirty="0">
                <a:solidFill>
                  <a:srgbClr val="232321"/>
                </a:solidFill>
              </a:rPr>
              <a:t>Meteorologist</a:t>
            </a:r>
          </a:p>
        </p:txBody>
      </p:sp>
      <p:sp>
        <p:nvSpPr>
          <p:cNvPr id="4" name="Rectangle 3">
            <a:extLst>
              <a:ext uri="{FF2B5EF4-FFF2-40B4-BE49-F238E27FC236}">
                <a16:creationId xmlns:a16="http://schemas.microsoft.com/office/drawing/2014/main" id="{E44A93F6-F195-41A8-B80A-C77D79986D2E}"/>
              </a:ext>
            </a:extLst>
          </p:cNvPr>
          <p:cNvSpPr/>
          <p:nvPr/>
        </p:nvSpPr>
        <p:spPr>
          <a:xfrm>
            <a:off x="640997" y="1370709"/>
            <a:ext cx="5486149" cy="4861126"/>
          </a:xfrm>
          <a:prstGeom prst="rect">
            <a:avLst/>
          </a:prstGeom>
          <a:solidFill>
            <a:srgbClr val="697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As a meteorologist, you'll study the weather and climate, using data from the land, sea and atmosphere. </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You'll typically specialise in either weather forecasting or in research. </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In forecasting, you can provide weather predictions for a variety of organisations, including the aviation industry, farmers, government services (e.g. for advice on climate change policy), the armed forces, the shipping and sea-fishing industries and the media.</a:t>
            </a:r>
          </a:p>
          <a:p>
            <a:pPr marL="285750" indent="-285750">
              <a:lnSpc>
                <a:spcPts val="2000"/>
              </a:lnSpc>
              <a:buFont typeface="Arial" panose="020B0604020202020204" pitchFamily="34" charset="0"/>
              <a:buChar char="•"/>
            </a:pPr>
            <a:endParaRPr lang="en-GB" dirty="0">
              <a:latin typeface="Twinkl Cursive Unlooped" panose="02000000000000000000" pitchFamily="2" charset="0"/>
              <a:ea typeface="Open Sans" panose="020B0606030504020204" pitchFamily="34" charset="0"/>
              <a:cs typeface="Open Sans" panose="020B0606030504020204" pitchFamily="34" charset="0"/>
            </a:endParaRPr>
          </a:p>
          <a:p>
            <a:pPr marL="285750" indent="-285750">
              <a:lnSpc>
                <a:spcPts val="2000"/>
              </a:lnSpc>
              <a:buFont typeface="Arial" panose="020B0604020202020204" pitchFamily="34" charset="0"/>
              <a:buChar char="•"/>
            </a:pPr>
            <a:r>
              <a:rPr lang="en-GB" dirty="0">
                <a:latin typeface="Twinkl Cursive Unlooped" panose="02000000000000000000" pitchFamily="2" charset="0"/>
                <a:ea typeface="Open Sans" panose="020B0606030504020204" pitchFamily="34" charset="0"/>
                <a:cs typeface="Open Sans" panose="020B0606030504020204" pitchFamily="34" charset="0"/>
              </a:rPr>
              <a:t>Within research, you could study the impact of weather on the environment and conduct research into weather patterns and climate change.</a:t>
            </a:r>
          </a:p>
        </p:txBody>
      </p:sp>
      <p:sp>
        <p:nvSpPr>
          <p:cNvPr id="11" name="Rectangle 10">
            <a:extLst>
              <a:ext uri="{FF2B5EF4-FFF2-40B4-BE49-F238E27FC236}">
                <a16:creationId xmlns:a16="http://schemas.microsoft.com/office/drawing/2014/main" id="{FAA70324-0427-4196-B5F6-AD4990343142}"/>
              </a:ext>
            </a:extLst>
          </p:cNvPr>
          <p:cNvSpPr/>
          <p:nvPr/>
        </p:nvSpPr>
        <p:spPr>
          <a:xfrm>
            <a:off x="6251713" y="4581939"/>
            <a:ext cx="2251289" cy="1649898"/>
          </a:xfrm>
          <a:prstGeom prst="rect">
            <a:avLst/>
          </a:prstGeom>
          <a:solidFill>
            <a:srgbClr val="975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Qualifications</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A degree in meteorology or environmental sciences. </a:t>
            </a:r>
          </a:p>
        </p:txBody>
      </p:sp>
      <p:sp>
        <p:nvSpPr>
          <p:cNvPr id="9" name="Oval 8">
            <a:hlinkClick r:id="rId4" action="ppaction://hlinksldjump"/>
            <a:extLst>
              <a:ext uri="{FF2B5EF4-FFF2-40B4-BE49-F238E27FC236}">
                <a16:creationId xmlns:a16="http://schemas.microsoft.com/office/drawing/2014/main" id="{EF6F6976-C0BC-4589-B836-1C13C96AB73D}"/>
              </a:ext>
            </a:extLst>
          </p:cNvPr>
          <p:cNvSpPr/>
          <p:nvPr/>
        </p:nvSpPr>
        <p:spPr>
          <a:xfrm>
            <a:off x="7849490" y="223303"/>
            <a:ext cx="958983" cy="958983"/>
          </a:xfrm>
          <a:prstGeom prst="ellipse">
            <a:avLst/>
          </a:prstGeom>
          <a:solidFill>
            <a:srgbClr val="A3E440"/>
          </a:solidFill>
          <a:ln w="28575">
            <a:solidFill>
              <a:srgbClr val="3A8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232321"/>
                </a:solidFill>
                <a:latin typeface="Twinkl Cursive Unlooped" panose="02000000000000000000" pitchFamily="2" charset="0"/>
                <a:ea typeface="Open Sans" panose="020B0606030504020204" pitchFamily="34" charset="0"/>
                <a:cs typeface="Open Sans" panose="020B0606030504020204" pitchFamily="34" charset="0"/>
              </a:rPr>
              <a:t>Back</a:t>
            </a:r>
          </a:p>
        </p:txBody>
      </p:sp>
      <p:sp>
        <p:nvSpPr>
          <p:cNvPr id="5" name="Rectangle 4">
            <a:extLst>
              <a:ext uri="{FF2B5EF4-FFF2-40B4-BE49-F238E27FC236}">
                <a16:creationId xmlns:a16="http://schemas.microsoft.com/office/drawing/2014/main" id="{7A078523-1B83-4178-A699-169A2CD69CBC}"/>
              </a:ext>
            </a:extLst>
          </p:cNvPr>
          <p:cNvSpPr/>
          <p:nvPr/>
        </p:nvSpPr>
        <p:spPr>
          <a:xfrm>
            <a:off x="6251713" y="2673495"/>
            <a:ext cx="2251289" cy="1841246"/>
          </a:xfrm>
          <a:prstGeom prst="rect">
            <a:avLst/>
          </a:prstGeom>
          <a:solidFill>
            <a:srgbClr val="B8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winkl Cursive Unlooped" panose="02000000000000000000" pitchFamily="2" charset="0"/>
                <a:ea typeface="Open Sans" panose="020B0606030504020204" pitchFamily="34" charset="0"/>
                <a:cs typeface="Open Sans" panose="020B0606030504020204" pitchFamily="34" charset="0"/>
              </a:rPr>
              <a:t>Salary</a:t>
            </a:r>
          </a:p>
          <a:p>
            <a:pPr algn="ctr"/>
            <a:r>
              <a:rPr lang="en-GB" dirty="0">
                <a:latin typeface="Twinkl Cursive Unlooped" panose="02000000000000000000" pitchFamily="2" charset="0"/>
                <a:ea typeface="Open Sans" panose="020B0606030504020204" pitchFamily="34" charset="0"/>
                <a:cs typeface="Open Sans" panose="020B0606030504020204" pitchFamily="34" charset="0"/>
              </a:rPr>
              <a:t>Between £20,000 and £60,000 a year, depending on experience and qualifications.</a:t>
            </a:r>
          </a:p>
        </p:txBody>
      </p:sp>
    </p:spTree>
    <p:extLst>
      <p:ext uri="{BB962C8B-B14F-4D97-AF65-F5344CB8AC3E}">
        <p14:creationId xmlns:p14="http://schemas.microsoft.com/office/powerpoint/2010/main" val="12169013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Template.potx" id="{B3577159-A8D1-4A57-86C2-D67E491805F7}" vid="{DA1518AF-DB93-4739-BD8C-D00E47E12EB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 Template</Template>
  <TotalTime>1512</TotalTime>
  <Words>1532</Words>
  <Application>Microsoft Office PowerPoint</Application>
  <PresentationFormat>On-screen Show (4:3)</PresentationFormat>
  <Paragraphs>155</Paragraphs>
  <Slides>16</Slides>
  <Notes>0</Notes>
  <HiddenSlides>9</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Twinkl</vt:lpstr>
      <vt:lpstr>Open Sans</vt:lpstr>
      <vt:lpstr>Twinkl Cursive Unlooped</vt:lpstr>
      <vt:lpstr>Office Theme</vt:lpstr>
      <vt:lpstr>PowerPoint Presentation</vt:lpstr>
      <vt:lpstr>Why Work in Science?</vt:lpstr>
      <vt:lpstr>What Are the Different Areas of Science?</vt:lpstr>
      <vt:lpstr>Careers in Science</vt:lpstr>
      <vt:lpstr>Careers in Biology</vt:lpstr>
      <vt:lpstr>Careers in Chemistry</vt:lpstr>
      <vt:lpstr>Careers in Physics</vt:lpstr>
      <vt:lpstr>Forensic Scientist</vt:lpstr>
      <vt:lpstr>Zoo Keeper</vt:lpstr>
      <vt:lpstr>Marine Biologist</vt:lpstr>
      <vt:lpstr>Pharmacist</vt:lpstr>
      <vt:lpstr>Materials Engineer</vt:lpstr>
      <vt:lpstr>Toxicologist</vt:lpstr>
      <vt:lpstr>Astronomer</vt:lpstr>
      <vt:lpstr>Pilot</vt:lpstr>
      <vt:lpstr>Meteorologist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Disclaimer</dc:title>
  <dc:creator>James Machin</dc:creator>
  <cp:lastModifiedBy>Victoria Foster</cp:lastModifiedBy>
  <cp:revision>12</cp:revision>
  <dcterms:created xsi:type="dcterms:W3CDTF">2022-02-16T09:39:53Z</dcterms:created>
  <dcterms:modified xsi:type="dcterms:W3CDTF">2025-03-06T11:25:56Z</dcterms:modified>
</cp:coreProperties>
</file>